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6858000" cx="9144000"/>
  <p:notesSz cx="6858000" cy="9144000"/>
  <p:embeddedFontLst>
    <p:embeddedFont>
      <p:font typeface="Arimo"/>
      <p:regular r:id="rId85"/>
      <p:bold r:id="rId86"/>
      <p:italic r:id="rId87"/>
      <p:boldItalic r:id="rId88"/>
    </p:embeddedFont>
    <p:embeddedFont>
      <p:font typeface="Source Sans Pr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70A9561-C092-47B5-BE1D-571DEAC9C866}">
  <a:tblStyle styleId="{870A9561-C092-47B5-BE1D-571DEAC9C866}" styleName="Table_0">
    <a:wholeTbl>
      <a:tcTxStyle b="off" i="off">
        <a:font>
          <a:latin typeface="Franklin Gothic Book"/>
          <a:ea typeface="Franklin Gothic Book"/>
          <a:cs typeface="Franklin Gothic Book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4F3EC"/>
          </a:solidFill>
        </a:fill>
      </a:tcStyle>
    </a:wholeTbl>
    <a:band1H>
      <a:tcTxStyle/>
      <a:tcStyle>
        <a:fill>
          <a:solidFill>
            <a:srgbClr val="E9E7D7"/>
          </a:solidFill>
        </a:fill>
      </a:tcStyle>
    </a:band1H>
    <a:band2H>
      <a:tcTxStyle/>
    </a:band2H>
    <a:band1V>
      <a:tcTxStyle/>
      <a:tcStyle>
        <a:fill>
          <a:solidFill>
            <a:srgbClr val="E9E7D7"/>
          </a:solidFill>
        </a:fill>
      </a:tcStyle>
    </a:band1V>
    <a:band2V>
      <a:tcTxStyle/>
    </a:band2V>
    <a:la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5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  <a:tblStyle styleId="{F6C4E9EF-2BB9-413D-8260-7662D5DAFACE}" styleName="Table_1">
    <a:wholeTbl>
      <a:tcTxStyle b="off" i="off">
        <a:font>
          <a:latin typeface="Franklin Gothic Book"/>
          <a:ea typeface="Franklin Gothic Book"/>
          <a:cs typeface="Franklin Gothic Book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AECE6"/>
          </a:solidFill>
        </a:fill>
      </a:tcStyle>
    </a:wholeTbl>
    <a:band1H>
      <a:tcTxStyle/>
      <a:tcStyle>
        <a:fill>
          <a:solidFill>
            <a:srgbClr val="F5D8CA"/>
          </a:solidFill>
        </a:fill>
      </a:tcStyle>
    </a:band1H>
    <a:band2H>
      <a:tcTxStyle/>
    </a:band2H>
    <a:band1V>
      <a:tcTxStyle/>
      <a:tcStyle>
        <a:fill>
          <a:solidFill>
            <a:srgbClr val="F5D8CA"/>
          </a:solidFill>
        </a:fill>
      </a:tcStyle>
    </a:band1V>
    <a:band2V>
      <a:tcTxStyle/>
    </a:band2V>
    <a:la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Arimo-bold.fntdata"/><Relationship Id="rId41" Type="http://schemas.openxmlformats.org/officeDocument/2006/relationships/slide" Target="slides/slide36.xml"/><Relationship Id="rId85" Type="http://schemas.openxmlformats.org/officeDocument/2006/relationships/font" Target="fonts/Arimo-regular.fntdata"/><Relationship Id="rId44" Type="http://schemas.openxmlformats.org/officeDocument/2006/relationships/slide" Target="slides/slide39.xml"/><Relationship Id="rId88" Type="http://schemas.openxmlformats.org/officeDocument/2006/relationships/font" Target="fonts/Arimo-boldItalic.fntdata"/><Relationship Id="rId43" Type="http://schemas.openxmlformats.org/officeDocument/2006/relationships/slide" Target="slides/slide38.xml"/><Relationship Id="rId87" Type="http://schemas.openxmlformats.org/officeDocument/2006/relationships/font" Target="fonts/Arimo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SourceSansPro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SourceSansPro-italic.fntdata"/><Relationship Id="rId90" Type="http://schemas.openxmlformats.org/officeDocument/2006/relationships/font" Target="fonts/SourceSansPro-bold.fntdata"/><Relationship Id="rId92" Type="http://schemas.openxmlformats.org/officeDocument/2006/relationships/font" Target="fonts/SourceSansPro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oo.gl/iFI2OD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參考內容：https://www.evernote.com/view/notebook/fc73e225-c2be-45ca-8cde-88ab4e57a922?locale=zh_TW#st=p&amp;n=fc73e225-c2be-45ca-8cde-88ab4e57a922</a:t>
            </a:r>
          </a:p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Solr教學：全文檢索伺服器Solr初探</a:t>
            </a:r>
            <a:b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zh-TW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http://goo.gl/iFI2OD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http://pixabay.com/zh/%E9%9F%B3%E4%B9%90-%E5%90%AC%E5%8A%9B-%E6%AD%8C%E6%9B%B2-mp3-%E8%AE%A1%E7%AE%97%E6%9C%BA-%E7%94%B7%E5%AD%90-%E7%94%B7%E5%AD%A9-%E7%94%A8%E6%88%B7-%E5%90%AC%E7%9D%80-32859/</a:t>
            </a:r>
          </a:p>
        </p:txBody>
      </p:sp>
      <p:sp>
        <p:nvSpPr>
          <p:cNvPr id="327" name="Shape 32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http://pixabay.com/zh/%E9%9F%B3%E4%B9%90-%E5%90%AC%E5%8A%9B-%E6%AD%8C%E6%9B%B2-mp3-%E8%AE%A1%E7%AE%97%E6%9C%BA-%E7%94%B7%E5%AD%90-%E7%94%B7%E5%AD%A9-%E7%94%A8%E6%88%B7-%E5%90%AC%E7%9D%80-32859/</a:t>
            </a:r>
          </a:p>
        </p:txBody>
      </p:sp>
      <p:sp>
        <p:nvSpPr>
          <p:cNvPr id="569" name="Shape 569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" name="Shape 60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3" name="Shape 6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" name="Shape 7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http://pixabay.com/zh/%E9%9F%B3%E4%B9%90-%E5%90%AC%E5%8A%9B-%E6%AD%8C%E6%9B%B2-mp3-%E8%AE%A1%E7%AE%97%E6%9C%BA-%E7%94%B7%E5%AD%90-%E7%94%B7%E5%AD%A9-%E7%94%A8%E6%88%B7-%E5%90%AC%E7%9D%80-32859/</a:t>
            </a:r>
          </a:p>
        </p:txBody>
      </p:sp>
      <p:sp>
        <p:nvSpPr>
          <p:cNvPr id="755" name="Shape 75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0" name="Shape 7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2" name="Shape 8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2" name="Shape 8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6" name="Shape 8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5" name="Shape 8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3" name="Shape 8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2" name="Shape 8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7" name="Shape 8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" name="Shape 90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4" name="Shape 92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http://pixabay.com/zh/%E9%9F%B3%E4%B9%90-%E5%90%AC%E5%8A%9B-%E6%AD%8C%E6%9B%B2-mp3-%E8%AE%A1%E7%AE%97%E6%9C%BA-%E7%94%B7%E5%AD%90-%E7%94%B7%E5%AD%A9-%E7%94%A8%E6%88%B7-%E5%90%AC%E7%9D%80-32859/</a:t>
            </a:r>
          </a:p>
        </p:txBody>
      </p:sp>
      <p:sp>
        <p:nvSpPr>
          <p:cNvPr id="925" name="Shape 92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0" name="Shape 9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7" name="Shape 9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3" name="Shape 96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main.css：全網站樣板 (css)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Shape 97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head.vm：載入JavaScript / CSS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menu.vm：選單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header.vm：標頭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query_form.vm：檢索欄位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facet_fields.vm：層面檢索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richtext_doc.vm：顯示結果</a:t>
            </a:r>
          </a:p>
          <a:p>
            <a:pPr indent="0" lvl="1" marL="45720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richtext_fields.vm：顯示結果記錄</a:t>
            </a:r>
          </a:p>
          <a:p>
            <a:pPr indent="0" lvl="1" marL="45720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richtext_similar.vm：顯示相關記錄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footer.vm：結尾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Shape 98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Shape 100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5" name="Shape 101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main.css：全網站樣板 (css)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Shape 101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7" name="Shape 102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main.css：全網站樣板 (css)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Shape 102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http://pixabay.com/zh/%E9%9F%B3%E4%B9%90-%E5%90%AC%E5%8A%9B-%E6%AD%8C%E6%9B%B2-mp3-%E8%AE%A1%E7%AE%97%E6%9C%BA-%E7%94%B7%E5%AD%90-%E7%94%B7%E5%AD%A9-%E7%94%A8%E6%88%B7-%E5%90%AC%E7%9D%80-32859/</a:t>
            </a:r>
          </a:p>
        </p:txBody>
      </p:sp>
      <p:sp>
        <p:nvSpPr>
          <p:cNvPr id="1043" name="Shape 104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762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8" name="Shape 10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5" name="Shape 10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picTx">
  <p:cSld name="含標題的圖片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822960" y="5074920"/>
            <a:ext cx="7589520" cy="13848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b="0" i="0" sz="3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" name="Shape 22"/>
          <p:cNvSpPr/>
          <p:nvPr>
            <p:ph idx="2" type="pic"/>
          </p:nvPr>
        </p:nvSpPr>
        <p:spPr>
          <a:xfrm>
            <a:off x="12" y="0"/>
            <a:ext cx="9143989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1999" y="5540990"/>
            <a:ext cx="3840479" cy="9187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2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  <a:defRPr b="0" i="0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blank">
  <p:cSld name="空白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  <a:defRPr b="0" i="0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 rot="5400000">
            <a:off x="2583180" y="85514"/>
            <a:ext cx="4023360" cy="7543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vertTitleAndTx">
  <p:cSld name="直排標題及文字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 rot="5400000">
            <a:off x="4650802" y="2307652"/>
            <a:ext cx="5757421" cy="19716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  <a:defRPr b="0" i="0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 rot="5400000">
            <a:off x="650302" y="393126"/>
            <a:ext cx="5757420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標題及物件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  <a:defRPr b="0" i="0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 b="0" i="0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10668" lvl="1" marL="20116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047" lvl="2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127" lvl="3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508" lvl="4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  <a:defRPr b="0" i="0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4663440" y="1845736"/>
            <a:ext cx="370332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secHead">
  <p:cSld name="章節標題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Source Sans Pro"/>
              <a:buNone/>
              <a:defRPr b="0" i="0" sz="8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cxnSp>
        <p:nvCxnSpPr>
          <p:cNvPr id="49" name="Shape 49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1_標題及物件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  <a:defRPr b="0" i="0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兩項物件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  <a:defRPr b="0" i="0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4663440" y="1845736"/>
            <a:ext cx="370332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3" name="Shape 63"/>
          <p:cNvSpPr txBox="1"/>
          <p:nvPr>
            <p:ph idx="3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 b="0" i="0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10668" lvl="1" marL="20116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047" lvl="2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127" lvl="3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508" lvl="4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  <a:defRPr b="0" i="0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822960" y="2582334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3" type="body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4" type="body"/>
          </p:nvPr>
        </p:nvSpPr>
        <p:spPr>
          <a:xfrm>
            <a:off x="4663440" y="2582334"/>
            <a:ext cx="370332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objTx">
  <p:cSld name="含標題的內容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  <a:defRPr b="0" i="0" sz="3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460237" y="731520"/>
            <a:ext cx="5009393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2" type="body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 b="0" i="0" sz="15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2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1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Source Sans Pro"/>
              <a:buNone/>
              <a:defRPr b="0" i="0" sz="8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cxnSp>
        <p:nvCxnSpPr>
          <p:cNvPr id="90" name="Shape 90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  <a:defRPr b="0" i="0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665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843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894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817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44300" lvl="6" marL="13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41100" lvl="7" marL="15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50599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  <a:defRPr b="0" i="0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cxnSp>
        <p:nvCxnSpPr>
          <p:cNvPr id="17" name="Shape 17"/>
          <p:cNvCxnSpPr/>
          <p:nvPr/>
        </p:nvCxnSpPr>
        <p:spPr>
          <a:xfrm>
            <a:off x="895149" y="1737845"/>
            <a:ext cx="74752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java.com/zh_TW/download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l.pulipuli.info/17/solr" TargetMode="External"/><Relationship Id="rId4" Type="http://schemas.openxmlformats.org/officeDocument/2006/relationships/hyperlink" Target="https://github.com/pulipulichen/ir-practice-solr" TargetMode="External"/><Relationship Id="rId5" Type="http://schemas.openxmlformats.org/officeDocument/2006/relationships/hyperlink" Target="http://l.pulipuli.info/17/solr" TargetMode="External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hyperlink" Target="http://l.pulipuli.info/17/solr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l.pulipuli.info/17/solr" TargetMode="External"/><Relationship Id="rId4" Type="http://schemas.openxmlformats.org/officeDocument/2006/relationships/hyperlink" Target="http://l.pulipuli.info/17/lo" TargetMode="External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7.jpg"/><Relationship Id="rId7" Type="http://schemas.openxmlformats.org/officeDocument/2006/relationships/image" Target="../media/image10.png"/><Relationship Id="rId8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worldcat.org/" TargetMode="External"/><Relationship Id="rId4" Type="http://schemas.openxmlformats.org/officeDocument/2006/relationships/image" Target="../media/image17.jp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l.pulipuli.info/17/lo" TargetMode="External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l.pulipuli.info/17/solr-xml" TargetMode="External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l.pulipuli.info/17/solr-xml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hyperlink" Target="http://l.pulipuli.info/17/solr-x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localhost:8983/solr/browse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hyperlink" Target="http://l.pulipuli.info/17/solr-xml" TargetMode="External"/><Relationship Id="rId5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17.jp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Relationship Id="rId4" Type="http://schemas.openxmlformats.org/officeDocument/2006/relationships/image" Target="../media/image57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Relationship Id="rId4" Type="http://schemas.openxmlformats.org/officeDocument/2006/relationships/image" Target="../media/image48.png"/><Relationship Id="rId5" Type="http://schemas.openxmlformats.org/officeDocument/2006/relationships/image" Target="../media/image1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image" Target="../media/image47.png"/><Relationship Id="rId5" Type="http://schemas.openxmlformats.org/officeDocument/2006/relationships/image" Target="../media/image23.png"/><Relationship Id="rId6" Type="http://schemas.openxmlformats.org/officeDocument/2006/relationships/image" Target="../media/image4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Relationship Id="rId4" Type="http://schemas.openxmlformats.org/officeDocument/2006/relationships/image" Target="../media/image1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2.png"/><Relationship Id="rId4" Type="http://schemas.openxmlformats.org/officeDocument/2006/relationships/image" Target="../media/image53.png"/><Relationship Id="rId5" Type="http://schemas.openxmlformats.org/officeDocument/2006/relationships/image" Target="../media/image1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lucene.apache.org/solr/" TargetMode="External"/><Relationship Id="rId4" Type="http://schemas.openxmlformats.org/officeDocument/2006/relationships/hyperlink" Target="http://wiki.apache.org/solr/PublicServers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1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velocity.apache.org/engine/releases/velocity-1.5/user-guide.html" TargetMode="External"/><Relationship Id="rId4" Type="http://schemas.openxmlformats.org/officeDocument/2006/relationships/image" Target="../media/image1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2.png"/><Relationship Id="rId4" Type="http://schemas.openxmlformats.org/officeDocument/2006/relationships/hyperlink" Target="http://findicons.com/" TargetMode="External"/><Relationship Id="rId5" Type="http://schemas.openxmlformats.org/officeDocument/2006/relationships/hyperlink" Target="http://pixabay.com/" TargetMode="External"/><Relationship Id="rId6" Type="http://schemas.openxmlformats.org/officeDocument/2006/relationships/hyperlink" Target="http://j.mp/20150501-fs" TargetMode="External"/><Relationship Id="rId7" Type="http://schemas.openxmlformats.org/officeDocument/2006/relationships/image" Target="../media/image60.png"/><Relationship Id="rId8" Type="http://schemas.openxmlformats.org/officeDocument/2006/relationships/image" Target="../media/image1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://newsletter.ascc.sinica.edu.tw/news/read_news.php?nid=2288" TargetMode="External"/><Relationship Id="rId4" Type="http://schemas.openxmlformats.org/officeDocument/2006/relationships/hyperlink" Target="https://velocity.apache.org/engine/releases/velocity-1.5/user-guide.html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822960" y="5074920"/>
            <a:ext cx="7589520" cy="1384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rIns="91425" wrap="square" tIns="0">
            <a:noAutofit/>
          </a:bodyPr>
          <a:lstStyle/>
          <a:p>
            <a:pPr indent="-3429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150000"/>
              <a:buFont typeface="Source Sans Pro"/>
              <a:buNone/>
            </a:pPr>
            <a:r>
              <a:rPr b="0" i="0" lang="zh-TW" sz="3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網路資訊檢索研究</a:t>
            </a:r>
            <a:br>
              <a:rPr b="0" i="0" lang="zh-TW" sz="3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5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Apache Solr</a:t>
            </a:r>
            <a:r>
              <a:rPr b="0" i="0" lang="zh-TW" sz="2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全文搜尋引擎</a:t>
            </a:r>
            <a:br>
              <a:rPr b="0" i="0" lang="zh-TW" sz="3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943474" y="5540990"/>
            <a:ext cx="3840479" cy="9187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rIns="91425" wrap="square" tIns="0">
            <a:noAutofit/>
          </a:bodyPr>
          <a:lstStyle/>
          <a:p>
            <a:pPr indent="-9525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15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政大圖檔所 陳勇汀</a:t>
            </a:r>
          </a:p>
          <a:p>
            <a:pPr indent="-95250" lvl="0" marL="0" marR="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15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2015/5/1</a:t>
            </a:r>
          </a:p>
          <a:p>
            <a:pPr indent="-95250" lvl="0" marL="0" marR="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15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pudding@nccu.edu.tw</a:t>
            </a:r>
          </a:p>
        </p:txBody>
      </p:sp>
      <p:pic>
        <p:nvPicPr>
          <p:cNvPr id="123" name="Shape 1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834" l="0" r="0" t="8835"/>
          <a:stretch/>
        </p:blipFill>
        <p:spPr>
          <a:xfrm>
            <a:off x="12" y="0"/>
            <a:ext cx="9143989" cy="49150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Source Sans Pro"/>
              <a:buNone/>
            </a:pPr>
            <a:br>
              <a:rPr b="0" i="0" lang="zh-TW" sz="8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8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系統架設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1.</a:t>
            </a: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1. 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1-0. 環境說明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1-1. 教學用Solr下載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1-2. 啟動Solr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1-3. 關閉Solr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1-4. 重新啟動Solr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7432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465"/>
              <a:buFont typeface="Source Sans Pro"/>
              <a:buNone/>
            </a:pPr>
            <a:br>
              <a:rPr b="0" i="0" lang="zh-TW" sz="43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43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Solr運作環境說明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Solr是基於Java Run Environment (JRE)，因此可運作於有安裝JRE的Windows、Mac、Linux上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本教學特別準備好免安裝版本，故不必額外安裝JRE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安裝Java RE </a:t>
            </a:r>
            <a:r>
              <a:rPr b="0" i="0" lang="zh-TW" sz="20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https://java.com/zh_TW/download/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本教學是以Windows為設計，特別設置了簡化操作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如果是Mac或Linux的使用者，必須要用</a:t>
            </a:r>
            <a:r>
              <a:rPr b="0" i="0" lang="zh-TW" sz="2000" u="none" cap="none" strike="noStrike">
                <a:solidFill>
                  <a:srgbClr val="C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指令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操作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1" name="Shape 24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7475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7368"/>
              <a:buFont typeface="Arial"/>
              <a:buNone/>
            </a:pPr>
            <a:fld id="{00000000-1234-1234-1234-123412341234}" type="slidenum">
              <a:rPr b="0" i="0" lang="zh-TW" sz="1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2" name="Shape 242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778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1-0.</a:t>
            </a:r>
          </a:p>
        </p:txBody>
      </p:sp>
      <p:grpSp>
        <p:nvGrpSpPr>
          <p:cNvPr id="243" name="Shape 243"/>
          <p:cNvGrpSpPr/>
          <p:nvPr/>
        </p:nvGrpSpPr>
        <p:grpSpPr>
          <a:xfrm>
            <a:off x="5981700" y="4726773"/>
            <a:ext cx="1747794" cy="1218551"/>
            <a:chOff x="6896100" y="476293"/>
            <a:chExt cx="1747794" cy="1218551"/>
          </a:xfrm>
        </p:grpSpPr>
        <p:sp>
          <p:nvSpPr>
            <p:cNvPr id="244" name="Shape 244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245" name="Shape 2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Shape 246"/>
          <p:cNvSpPr txBox="1"/>
          <p:nvPr/>
        </p:nvSpPr>
        <p:spPr>
          <a:xfrm>
            <a:off x="4782393" y="5945974"/>
            <a:ext cx="29477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這個步驟將在課堂實作！</a:t>
            </a:r>
          </a:p>
        </p:txBody>
      </p:sp>
      <p:grpSp>
        <p:nvGrpSpPr>
          <p:cNvPr id="247" name="Shape 247"/>
          <p:cNvGrpSpPr/>
          <p:nvPr/>
        </p:nvGrpSpPr>
        <p:grpSpPr>
          <a:xfrm>
            <a:off x="1536699" y="4726773"/>
            <a:ext cx="1512783" cy="900417"/>
            <a:chOff x="6896099" y="2328052"/>
            <a:chExt cx="1512783" cy="900417"/>
          </a:xfrm>
        </p:grpSpPr>
        <p:sp>
          <p:nvSpPr>
            <p:cNvPr id="248" name="Shape 248"/>
            <p:cNvSpPr/>
            <p:nvPr/>
          </p:nvSpPr>
          <p:spPr>
            <a:xfrm>
              <a:off x="6896099" y="2531766"/>
              <a:ext cx="1021253" cy="493467"/>
            </a:xfrm>
            <a:prstGeom prst="roundRect">
              <a:avLst>
                <a:gd fmla="val 16667" name="adj"/>
              </a:avLst>
            </a:prstGeom>
            <a:solidFill>
              <a:srgbClr val="3F739B"/>
            </a:soli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BAT</a:t>
              </a:r>
            </a:p>
          </p:txBody>
        </p:sp>
        <p:pic>
          <p:nvPicPr>
            <p:cNvPr descr="bat" id="249" name="Shape 2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08467" y="2328052"/>
              <a:ext cx="900416" cy="9004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Shape 250"/>
          <p:cNvSpPr txBox="1"/>
          <p:nvPr/>
        </p:nvSpPr>
        <p:spPr>
          <a:xfrm>
            <a:off x="337393" y="5592389"/>
            <a:ext cx="29477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這個鏈結是批次檔！</a:t>
            </a:r>
          </a:p>
          <a:p>
            <a:pPr indent="-1143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點兩下執行即可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7432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465"/>
              <a:buFont typeface="Source Sans Pro"/>
              <a:buNone/>
            </a:pPr>
            <a:br>
              <a:rPr b="0" i="0" lang="zh-TW" sz="43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43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教學用Solr下載</a:t>
            </a:r>
            <a:br>
              <a:rPr b="0" i="0" lang="zh-TW" sz="43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 sz="2000" u="sng">
                <a:solidFill>
                  <a:schemeClr val="hlink"/>
                </a:solidFill>
                <a:hlinkClick r:id="rId3"/>
              </a:rPr>
              <a:t>http://l.pulipuli.info/17/solr</a:t>
            </a:r>
            <a:r>
              <a:rPr lang="zh-TW" sz="2000">
                <a:solidFill>
                  <a:srgbClr val="3F3F3F"/>
                </a:solidFill>
              </a:rPr>
              <a:t>   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教學用Solr已經是開放原始碼到GitHub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網站：</a:t>
            </a:r>
            <a:r>
              <a:rPr b="0" i="0" lang="zh-TW" sz="20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https://github.com/pulipulichen/ir-practice-solr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壓縮包下載網址：</a:t>
            </a:r>
            <a:r>
              <a:rPr lang="zh-TW" sz="2000" u="sng">
                <a:solidFill>
                  <a:schemeClr val="hlink"/>
                </a:solidFill>
                <a:hlinkClick r:id="rId5"/>
              </a:rPr>
              <a:t>http://l.pulipuli.info/17/solr</a:t>
            </a:r>
            <a:r>
              <a:rPr lang="zh-TW" sz="2000">
                <a:solidFill>
                  <a:srgbClr val="3F3F3F"/>
                </a:solidFill>
              </a:rPr>
              <a:t>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解壓縮到Windows桌面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例如：</a:t>
            </a: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C:\Desktop\ir-practice-solr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投影片中，Solr路徑皆會以</a:t>
            </a: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表示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58" name="Shape 258"/>
          <p:cNvSpPr txBox="1"/>
          <p:nvPr>
            <p:ph idx="2" type="body"/>
          </p:nvPr>
        </p:nvSpPr>
        <p:spPr>
          <a:xfrm>
            <a:off x="822325" y="-30306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778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1-1.</a:t>
            </a:r>
          </a:p>
        </p:txBody>
      </p:sp>
      <p:grpSp>
        <p:nvGrpSpPr>
          <p:cNvPr id="259" name="Shape 259"/>
          <p:cNvGrpSpPr/>
          <p:nvPr/>
        </p:nvGrpSpPr>
        <p:grpSpPr>
          <a:xfrm>
            <a:off x="6896100" y="476293"/>
            <a:ext cx="1747794" cy="1218551"/>
            <a:chOff x="6896100" y="476293"/>
            <a:chExt cx="1747794" cy="1218551"/>
          </a:xfrm>
        </p:grpSpPr>
        <p:sp>
          <p:nvSpPr>
            <p:cNvPr id="260" name="Shape 260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261" name="Shape 2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啟動Solr並開啟網頁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1556425" y="1845734"/>
            <a:ext cx="7287357" cy="67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1778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8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[solr]\start_solr&amp;open_search_ui.bat</a:t>
            </a:r>
          </a:p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69" name="Shape 269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1-2.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51" y="2433789"/>
            <a:ext cx="3450179" cy="319493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2383277" y="4037029"/>
            <a:ext cx="671208" cy="88516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4925" y="2408190"/>
            <a:ext cx="2786018" cy="181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5">
            <a:alphaModFix/>
          </a:blip>
          <a:srcRect b="23828" l="0" r="0" t="0"/>
          <a:stretch/>
        </p:blipFill>
        <p:spPr>
          <a:xfrm>
            <a:off x="4910411" y="4143989"/>
            <a:ext cx="3927078" cy="2243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Shape 274"/>
          <p:cNvCxnSpPr>
            <a:stCxn id="271" idx="3"/>
          </p:cNvCxnSpPr>
          <p:nvPr/>
        </p:nvCxnSpPr>
        <p:spPr>
          <a:xfrm flipH="1" rot="10800000">
            <a:off x="3054485" y="3343212"/>
            <a:ext cx="1734600" cy="113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275" name="Shape 275"/>
          <p:cNvCxnSpPr>
            <a:stCxn id="271" idx="3"/>
          </p:cNvCxnSpPr>
          <p:nvPr/>
        </p:nvCxnSpPr>
        <p:spPr>
          <a:xfrm>
            <a:off x="3054485" y="4479612"/>
            <a:ext cx="1734600" cy="751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276" name="Shape 276"/>
          <p:cNvSpPr/>
          <p:nvPr/>
        </p:nvSpPr>
        <p:spPr>
          <a:xfrm>
            <a:off x="4789047" y="2952027"/>
            <a:ext cx="1750979" cy="78240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7B00"/>
              </a:gs>
              <a:gs pos="34000">
                <a:srgbClr val="EE7B00"/>
              </a:gs>
              <a:gs pos="70000">
                <a:srgbClr val="F77E00"/>
              </a:gs>
              <a:gs pos="100000">
                <a:srgbClr val="EE8307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Solr運作狀態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(不要關閉)</a:t>
            </a:r>
          </a:p>
        </p:txBody>
      </p:sp>
      <p:sp>
        <p:nvSpPr>
          <p:cNvPr id="277" name="Shape 277"/>
          <p:cNvSpPr/>
          <p:nvPr/>
        </p:nvSpPr>
        <p:spPr>
          <a:xfrm>
            <a:off x="4789047" y="4968066"/>
            <a:ext cx="1750979" cy="525294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7B00"/>
              </a:gs>
              <a:gs pos="34000">
                <a:srgbClr val="EE7B00"/>
              </a:gs>
              <a:gs pos="70000">
                <a:srgbClr val="F77E00"/>
              </a:gs>
              <a:gs pos="100000">
                <a:srgbClr val="EE8307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Search UI</a:t>
            </a:r>
          </a:p>
        </p:txBody>
      </p:sp>
      <p:grpSp>
        <p:nvGrpSpPr>
          <p:cNvPr id="278" name="Shape 278"/>
          <p:cNvGrpSpPr/>
          <p:nvPr/>
        </p:nvGrpSpPr>
        <p:grpSpPr>
          <a:xfrm>
            <a:off x="6896100" y="476293"/>
            <a:ext cx="1747794" cy="1218551"/>
            <a:chOff x="6896100" y="476293"/>
            <a:chExt cx="1747794" cy="1218551"/>
          </a:xfrm>
        </p:grpSpPr>
        <p:sp>
          <p:nvSpPr>
            <p:cNvPr id="279" name="Shape 279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280" name="Shape 28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at" id="281" name="Shape 2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5620" y="1689313"/>
            <a:ext cx="900416" cy="900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為什麼網頁開起來異常？</a:t>
            </a:r>
          </a:p>
        </p:txBody>
      </p:sp>
      <p:pic>
        <p:nvPicPr>
          <p:cNvPr id="287" name="Shape 28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325" y="1846263"/>
            <a:ext cx="553643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89" name="Shape 289"/>
          <p:cNvSpPr/>
          <p:nvPr/>
        </p:nvSpPr>
        <p:spPr>
          <a:xfrm>
            <a:off x="3888636" y="1797764"/>
            <a:ext cx="2383276" cy="642025"/>
          </a:xfrm>
          <a:prstGeom prst="wedgeRoundRectCallout">
            <a:avLst>
              <a:gd fmla="val -44915" name="adj1"/>
              <a:gd fmla="val 106440" name="adj2"/>
              <a:gd fmla="val 16667" name="adj3"/>
            </a:avLst>
          </a:prstGeom>
          <a:gradFill>
            <a:gsLst>
              <a:gs pos="0">
                <a:srgbClr val="C34913"/>
              </a:gs>
              <a:gs pos="34000">
                <a:srgbClr val="C24B17"/>
              </a:gs>
              <a:gs pos="70000">
                <a:srgbClr val="C84A14"/>
              </a:gs>
              <a:gs pos="100000">
                <a:srgbClr val="C4552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相容性檢視出錯！</a:t>
            </a:r>
          </a:p>
        </p:txBody>
      </p:sp>
      <p:pic>
        <p:nvPicPr>
          <p:cNvPr descr="http://www.flowsa.com/cache/ce_cache/made/51f0d5e1a9f84e36/chrome_eats_IE_240_240_s.jpg" id="290" name="Shape 2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2344" y="2562544"/>
            <a:ext cx="2286000" cy="228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6459166" y="4848545"/>
            <a:ext cx="249028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是該用Chrome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的時候了！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啟動Solr並開啟網頁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1867711" y="1845734"/>
            <a:ext cx="6499049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1524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[solr]\start_solr.bat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執行指令 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cd [solr]\example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 -jar start.jar</a:t>
            </a:r>
          </a:p>
          <a:p>
            <a:pPr indent="-152400" lvl="1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[solr]\open_search_ui.bat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開啟網站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http://localhost:8983/solr/browse</a:t>
            </a:r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99" name="Shape 299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1-2. 指令 (供其他作業系統參考)</a:t>
            </a:r>
          </a:p>
        </p:txBody>
      </p:sp>
      <p:pic>
        <p:nvPicPr>
          <p:cNvPr descr="bat"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325" y="1845734"/>
            <a:ext cx="900416" cy="9004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" id="301" name="Shape 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325" y="3571286"/>
            <a:ext cx="900416" cy="900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關閉Solr</a:t>
            </a: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08" name="Shape 308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1-3.</a:t>
            </a:r>
          </a:p>
        </p:txBody>
      </p:sp>
      <p:pic>
        <p:nvPicPr>
          <p:cNvPr id="309" name="Shape 30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7987" y="2498017"/>
            <a:ext cx="4192475" cy="273718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>
            <a:off x="6147881" y="2237363"/>
            <a:ext cx="700391" cy="69066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5379395" y="1021079"/>
            <a:ext cx="2198451" cy="992547"/>
          </a:xfrm>
          <a:prstGeom prst="wedgeRoundRectCallout">
            <a:avLst>
              <a:gd fmla="val -8001" name="adj1"/>
              <a:gd fmla="val 66420" name="adj2"/>
              <a:gd fmla="val 16667" name="adj3"/>
            </a:avLst>
          </a:prstGeom>
          <a:gradFill>
            <a:gsLst>
              <a:gs pos="0">
                <a:srgbClr val="C34913"/>
              </a:gs>
              <a:gs pos="34000">
                <a:srgbClr val="C24B17"/>
              </a:gs>
              <a:gs pos="70000">
                <a:srgbClr val="C84A14"/>
              </a:gs>
              <a:gs pos="100000">
                <a:srgbClr val="C4552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Solr運作狀態視窗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關閉即可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重新啟動Solr</a:t>
            </a:r>
          </a:p>
        </p:txBody>
      </p:sp>
      <p:pic>
        <p:nvPicPr>
          <p:cNvPr id="317" name="Shape 31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4075" y="2013431"/>
            <a:ext cx="3702050" cy="368838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19" name="Shape 319"/>
          <p:cNvSpPr txBox="1"/>
          <p:nvPr>
            <p:ph idx="3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1-4</a:t>
            </a:r>
          </a:p>
        </p:txBody>
      </p:sp>
      <p:pic>
        <p:nvPicPr>
          <p:cNvPr id="320" name="Shape 32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325" y="2648609"/>
            <a:ext cx="3703638" cy="241803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4114802" y="2478532"/>
            <a:ext cx="408560" cy="40288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2217905" y="3112851"/>
            <a:ext cx="2198451" cy="992547"/>
          </a:xfrm>
          <a:prstGeom prst="wedgeRoundRectCallout">
            <a:avLst>
              <a:gd fmla="val 35804" name="adj1"/>
              <a:gd fmla="val -69810" name="adj2"/>
              <a:gd fmla="val 16667" name="adj3"/>
            </a:avLst>
          </a:prstGeom>
          <a:gradFill>
            <a:gsLst>
              <a:gs pos="0">
                <a:srgbClr val="C34913"/>
              </a:gs>
              <a:gs pos="34000">
                <a:srgbClr val="C24B17"/>
              </a:gs>
              <a:gs pos="70000">
                <a:srgbClr val="C84A14"/>
              </a:gs>
              <a:gs pos="100000">
                <a:srgbClr val="C4552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關閉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Solr運作狀態視窗</a:t>
            </a:r>
          </a:p>
        </p:txBody>
      </p:sp>
      <p:sp>
        <p:nvSpPr>
          <p:cNvPr id="323" name="Shape 323"/>
          <p:cNvSpPr/>
          <p:nvPr/>
        </p:nvSpPr>
        <p:spPr>
          <a:xfrm>
            <a:off x="6410529" y="4346243"/>
            <a:ext cx="661479" cy="89696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25" y="2156093"/>
            <a:ext cx="2416425" cy="272273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>
            <p:ph type="title"/>
          </p:nvPr>
        </p:nvSpPr>
        <p:spPr>
          <a:xfrm>
            <a:off x="1683580" y="286604"/>
            <a:ext cx="668318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1. 實作!</a:t>
            </a:r>
          </a:p>
        </p:txBody>
      </p:sp>
      <p:sp>
        <p:nvSpPr>
          <p:cNvPr id="331" name="Shape 331"/>
          <p:cNvSpPr txBox="1"/>
          <p:nvPr>
            <p:ph idx="2" type="body"/>
          </p:nvPr>
        </p:nvSpPr>
        <p:spPr>
          <a:xfrm>
            <a:off x="3979105" y="1845736"/>
            <a:ext cx="4387655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1-1. 下載Solr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5263"/>
              <a:buFont typeface="Calibri"/>
              <a:buChar char="◦"/>
            </a:pPr>
            <a:r>
              <a:rPr lang="zh-TW" sz="1850" u="sng">
                <a:solidFill>
                  <a:schemeClr val="hlink"/>
                </a:solidFill>
                <a:hlinkClick r:id="rId4"/>
              </a:rPr>
              <a:t>http://l.pulipuli.info/17/solr</a:t>
            </a:r>
            <a:r>
              <a:rPr lang="zh-TW" sz="1850">
                <a:solidFill>
                  <a:srgbClr val="3F3F3F"/>
                </a:solidFill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1-2. 啟動Solr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</a:t>
            </a:r>
            <a:b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\start-solr&amp;open-search-ui.bat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33" name="Shape 333"/>
          <p:cNvSpPr/>
          <p:nvPr/>
        </p:nvSpPr>
        <p:spPr>
          <a:xfrm>
            <a:off x="2500008" y="4547504"/>
            <a:ext cx="1819073" cy="1429966"/>
          </a:xfrm>
          <a:prstGeom prst="cloudCallout">
            <a:avLst>
              <a:gd fmla="val -62137" name="adj1"/>
              <a:gd fmla="val -64711" name="adj2"/>
            </a:avLst>
          </a:prstGeom>
          <a:solidFill>
            <a:schemeClr val="lt1"/>
          </a:solidFill>
          <a:ln cap="flat" cmpd="sng" w="158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蛋糕, 生日, 提供" id="334" name="Shape 3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45007" y="4644311"/>
            <a:ext cx="1293724" cy="1039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1683580" y="1762058"/>
            <a:ext cx="22955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piece of cake~</a:t>
            </a:r>
          </a:p>
        </p:txBody>
      </p:sp>
      <p:pic>
        <p:nvPicPr>
          <p:cNvPr descr="man,black,account,male,person,people,profile,human,member,user" id="336" name="Shape 3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544" y="476293"/>
            <a:ext cx="1218550" cy="121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5016500" y="940788"/>
            <a:ext cx="2641600" cy="50701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7B00"/>
              </a:gs>
              <a:gs pos="34000">
                <a:srgbClr val="EE7B00"/>
              </a:gs>
              <a:gs pos="70000">
                <a:srgbClr val="F77E00"/>
              </a:gs>
              <a:gs pos="100000">
                <a:srgbClr val="EE8307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請先下載並解壓縮吧</a:t>
            </a:r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課堂前準備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推薦使用Windows環境進行本作業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請下載教學用Solr：ir-practice-solr.zip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http://l.pulipuli.info/17/solr</a:t>
            </a:r>
            <a:r>
              <a:rPr lang="zh-TW"/>
              <a:t> </a:t>
            </a:r>
          </a:p>
          <a:p>
            <a:pPr lvl="1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lang="zh-TW"/>
              <a:t>壓縮檔大小：</a:t>
            </a:r>
            <a:r>
              <a:rPr b="1" lang="zh-TW">
                <a:solidFill>
                  <a:srgbClr val="FF0000"/>
                </a:solidFill>
              </a:rPr>
              <a:t>246MB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lang="zh-TW"/>
              <a:t>解壓縮後檔案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大小：401MB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CVS檔案編輯器：LibreOfficePortable 4.4.2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http://l.pulipuli.info/17/lo</a:t>
            </a:r>
            <a:r>
              <a:rPr lang="zh-TW">
                <a:solidFill>
                  <a:srgbClr val="3F3F3F"/>
                </a:solidFill>
              </a:rPr>
              <a:t> 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128x128" id="132" name="Shape 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7753" y="518159"/>
            <a:ext cx="1218550" cy="121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Source Sans Pro"/>
              <a:buNone/>
            </a:pPr>
            <a:r>
              <a:rPr b="0" i="0" lang="zh-TW" sz="8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資料建置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2.</a:t>
            </a:r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5165387" y="2237362"/>
            <a:ext cx="3540868" cy="3511685"/>
          </a:xfrm>
          <a:prstGeom prst="roundRect">
            <a:avLst>
              <a:gd fmla="val 2817" name="adj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Solr匯入資料的流程</a:t>
            </a:r>
          </a:p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crystal,xml" id="352" name="Shape 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0726" y="3435816"/>
            <a:ext cx="718724" cy="718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0x150" id="353" name="Shape 3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1158" y="3323193"/>
            <a:ext cx="944356" cy="94435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/>
          <p:nvPr/>
        </p:nvSpPr>
        <p:spPr>
          <a:xfrm>
            <a:off x="4813388" y="2040326"/>
            <a:ext cx="1710267" cy="440227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7B00"/>
              </a:gs>
              <a:gs pos="34000">
                <a:srgbClr val="EE7B00"/>
              </a:gs>
              <a:gs pos="70000">
                <a:srgbClr val="F77E00"/>
              </a:gs>
              <a:gs pos="100000">
                <a:srgbClr val="EE83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Solr</a:t>
            </a:r>
          </a:p>
        </p:txBody>
      </p:sp>
      <p:pic>
        <p:nvPicPr>
          <p:cNvPr descr="crystal,xml" id="355" name="Shape 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6764" y="3435816"/>
            <a:ext cx="718724" cy="718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,db" id="356" name="Shape 3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6296" y="3374301"/>
            <a:ext cx="841692" cy="841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chs.ua.edu/files/2011/01/Worldcat-logo1.jpg" id="357" name="Shape 3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1908" y="4886138"/>
            <a:ext cx="1032112" cy="1032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iles.softicons.com/download/object-icons/boxes-2-icons-by-gurato/png/512/System.png" id="358" name="Shape 3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1106" y="3329360"/>
            <a:ext cx="832384" cy="83238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/>
          <p:nvPr/>
        </p:nvSpPr>
        <p:spPr>
          <a:xfrm>
            <a:off x="283356" y="5676834"/>
            <a:ext cx="1529216" cy="408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外部系統</a:t>
            </a:r>
          </a:p>
        </p:txBody>
      </p:sp>
      <p:sp>
        <p:nvSpPr>
          <p:cNvPr id="360" name="Shape 360"/>
          <p:cNvSpPr/>
          <p:nvPr/>
        </p:nvSpPr>
        <p:spPr>
          <a:xfrm>
            <a:off x="283356" y="4042368"/>
            <a:ext cx="1529216" cy="408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內部系統</a:t>
            </a:r>
          </a:p>
        </p:txBody>
      </p:sp>
      <p:pic>
        <p:nvPicPr>
          <p:cNvPr descr="input,keyboard" id="361" name="Shape 3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7596" y="1944057"/>
            <a:ext cx="880266" cy="88026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x="283356" y="2547061"/>
            <a:ext cx="1529216" cy="408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自行建置</a:t>
            </a:r>
          </a:p>
        </p:txBody>
      </p:sp>
      <p:sp>
        <p:nvSpPr>
          <p:cNvPr id="363" name="Shape 363"/>
          <p:cNvSpPr/>
          <p:nvPr/>
        </p:nvSpPr>
        <p:spPr>
          <a:xfrm>
            <a:off x="2445450" y="4234475"/>
            <a:ext cx="949200" cy="1118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CVS或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XLSX</a:t>
            </a:r>
          </a:p>
        </p:txBody>
      </p:sp>
      <p:sp>
        <p:nvSpPr>
          <p:cNvPr id="364" name="Shape 364"/>
          <p:cNvSpPr/>
          <p:nvPr/>
        </p:nvSpPr>
        <p:spPr>
          <a:xfrm>
            <a:off x="3830529" y="4197213"/>
            <a:ext cx="899842" cy="100369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匯入指令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(XML)</a:t>
            </a:r>
          </a:p>
        </p:txBody>
      </p:sp>
      <p:sp>
        <p:nvSpPr>
          <p:cNvPr id="365" name="Shape 365"/>
          <p:cNvSpPr/>
          <p:nvPr/>
        </p:nvSpPr>
        <p:spPr>
          <a:xfrm>
            <a:off x="5259507" y="4197213"/>
            <a:ext cx="1628454" cy="71508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欄位設定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(schema.xml)</a:t>
            </a:r>
          </a:p>
        </p:txBody>
      </p:sp>
      <p:sp>
        <p:nvSpPr>
          <p:cNvPr id="366" name="Shape 366"/>
          <p:cNvSpPr/>
          <p:nvPr/>
        </p:nvSpPr>
        <p:spPr>
          <a:xfrm>
            <a:off x="7520840" y="4234475"/>
            <a:ext cx="733052" cy="408623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索引</a:t>
            </a:r>
          </a:p>
        </p:txBody>
      </p:sp>
      <p:cxnSp>
        <p:nvCxnSpPr>
          <p:cNvPr id="367" name="Shape 367"/>
          <p:cNvCxnSpPr>
            <a:stCxn id="362" idx="3"/>
            <a:endCxn id="353" idx="1"/>
          </p:cNvCxnSpPr>
          <p:nvPr/>
        </p:nvCxnSpPr>
        <p:spPr>
          <a:xfrm>
            <a:off x="1812572" y="2751372"/>
            <a:ext cx="638700" cy="1044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68" name="Shape 368"/>
          <p:cNvCxnSpPr>
            <a:stCxn id="359" idx="3"/>
            <a:endCxn id="353" idx="1"/>
          </p:cNvCxnSpPr>
          <p:nvPr/>
        </p:nvCxnSpPr>
        <p:spPr>
          <a:xfrm flipH="1" rot="10800000">
            <a:off x="1812572" y="3795245"/>
            <a:ext cx="638700" cy="20859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69" name="Shape 369"/>
          <p:cNvCxnSpPr>
            <a:stCxn id="360" idx="3"/>
            <a:endCxn id="353" idx="1"/>
          </p:cNvCxnSpPr>
          <p:nvPr/>
        </p:nvCxnSpPr>
        <p:spPr>
          <a:xfrm flipH="1" rot="10800000">
            <a:off x="1812572" y="3795479"/>
            <a:ext cx="638700" cy="451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70" name="Shape 370"/>
          <p:cNvCxnSpPr/>
          <p:nvPr/>
        </p:nvCxnSpPr>
        <p:spPr>
          <a:xfrm flipH="1" rot="10800000">
            <a:off x="3395514" y="3792288"/>
            <a:ext cx="515212" cy="6167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71" name="Shape 371"/>
          <p:cNvCxnSpPr/>
          <p:nvPr/>
        </p:nvCxnSpPr>
        <p:spPr>
          <a:xfrm>
            <a:off x="4629834" y="3795371"/>
            <a:ext cx="108693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372" name="Shape 372"/>
          <p:cNvCxnSpPr/>
          <p:nvPr/>
        </p:nvCxnSpPr>
        <p:spPr>
          <a:xfrm>
            <a:off x="6435872" y="3795371"/>
            <a:ext cx="1030424" cy="1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2. 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2-1. 資料準備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自行建置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外部系統：以WorldCat為例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2-2. 設定Solr資料表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2-3. 轉換成Solr匯入指令XML</a:t>
            </a:r>
          </a:p>
        </p:txBody>
      </p:sp>
      <p:sp>
        <p:nvSpPr>
          <p:cNvPr id="379" name="Shape 379"/>
          <p:cNvSpPr txBox="1"/>
          <p:nvPr>
            <p:ph idx="2" type="body"/>
          </p:nvPr>
        </p:nvSpPr>
        <p:spPr>
          <a:xfrm>
            <a:off x="4663440" y="1845736"/>
            <a:ext cx="370332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2-4. 資料操作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匯入資料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匯入資料錯誤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清空資料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2-5. 開啟網頁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功能確認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2. 實作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7432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465"/>
              <a:buFont typeface="Source Sans Pro"/>
              <a:buNone/>
            </a:pPr>
            <a:br>
              <a:rPr b="0" i="0" lang="zh-TW" sz="43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43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自行建置</a:t>
            </a:r>
          </a:p>
        </p:txBody>
      </p:sp>
      <p:sp>
        <p:nvSpPr>
          <p:cNvPr id="386" name="Shape 38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87" name="Shape 387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2-1A. 資料準備</a:t>
            </a:r>
          </a:p>
        </p:txBody>
      </p:sp>
      <p:pic>
        <p:nvPicPr>
          <p:cNvPr descr="[2014-12-12_010632%2520-%2520Copy%255B2%255D.png]" id="388" name="Shape 38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9496" y="1846263"/>
            <a:ext cx="4325185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/>
          <p:nvPr/>
        </p:nvSpPr>
        <p:spPr>
          <a:xfrm>
            <a:off x="1225683" y="3035030"/>
            <a:ext cx="2140085" cy="822595"/>
          </a:xfrm>
          <a:prstGeom prst="wedgeRoundRectCallout">
            <a:avLst>
              <a:gd fmla="val 65076" name="adj1"/>
              <a:gd fmla="val 55357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第一列：欄位名稱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(一定要有欄位id)</a:t>
            </a:r>
          </a:p>
        </p:txBody>
      </p:sp>
      <p:sp>
        <p:nvSpPr>
          <p:cNvPr id="390" name="Shape 390"/>
          <p:cNvSpPr/>
          <p:nvPr/>
        </p:nvSpPr>
        <p:spPr>
          <a:xfrm>
            <a:off x="1225684" y="4065134"/>
            <a:ext cx="2140085" cy="622570"/>
          </a:xfrm>
          <a:prstGeom prst="wedgeRoundRectCallout">
            <a:avLst>
              <a:gd fmla="val 60985" name="adj1"/>
              <a:gd fmla="val -33419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第二列之後：資料</a:t>
            </a:r>
          </a:p>
        </p:txBody>
      </p:sp>
      <p:sp>
        <p:nvSpPr>
          <p:cNvPr id="391" name="Shape 391"/>
          <p:cNvSpPr/>
          <p:nvPr/>
        </p:nvSpPr>
        <p:spPr>
          <a:xfrm>
            <a:off x="4562271" y="4979534"/>
            <a:ext cx="2140085" cy="691692"/>
          </a:xfrm>
          <a:prstGeom prst="wedgeRoundRectCallout">
            <a:avLst>
              <a:gd fmla="val 20076" name="adj1"/>
              <a:gd fmla="val -117794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一欄多資料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用分號 ; 分隔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540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外部系統：以WorldCat為例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https://www.worldcat.org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註冊/登入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搜尋書目資料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選擇書目，儲存到「我的最愛清單」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開啟「我的最愛清單」</a:t>
            </a:r>
          </a:p>
          <a:p>
            <a:pPr indent="-4572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匯出到CSV</a:t>
            </a:r>
          </a:p>
        </p:txBody>
      </p:sp>
      <p:sp>
        <p:nvSpPr>
          <p:cNvPr id="398" name="Shape 39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99" name="Shape 399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2-1B. 資料準備</a:t>
            </a:r>
          </a:p>
        </p:txBody>
      </p:sp>
      <p:sp>
        <p:nvSpPr>
          <p:cNvPr id="400" name="Shape 400"/>
          <p:cNvSpPr/>
          <p:nvPr/>
        </p:nvSpPr>
        <p:spPr>
          <a:xfrm>
            <a:off x="4212077" y="4775669"/>
            <a:ext cx="3969898" cy="81618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實作請用範例資料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739B"/>
              </a:buClr>
              <a:buSzPct val="100000"/>
              <a:buFont typeface="Arial"/>
              <a:buNone/>
            </a:pPr>
            <a:r>
              <a:rPr b="0" i="0" lang="zh-TW" sz="1800" u="sng" cap="none" strike="noStrike">
                <a:solidFill>
                  <a:srgbClr val="3F739B"/>
                </a:solidFill>
                <a:latin typeface="Arial"/>
                <a:ea typeface="Arial"/>
                <a:cs typeface="Arial"/>
                <a:sym typeface="Arial"/>
              </a:rPr>
              <a:t>[solr]/PRACTICE/2-1/data.csv</a:t>
            </a:r>
          </a:p>
        </p:txBody>
      </p:sp>
      <p:pic>
        <p:nvPicPr>
          <p:cNvPr descr="http://cchs.ua.edu/files/2011/01/Worldcat-logo1.jpg" id="401" name="Shape 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8888" y="1845734"/>
            <a:ext cx="1032112" cy="1032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Shape 402"/>
          <p:cNvGrpSpPr/>
          <p:nvPr/>
        </p:nvGrpSpPr>
        <p:grpSpPr>
          <a:xfrm>
            <a:off x="6896100" y="476293"/>
            <a:ext cx="1747794" cy="1218551"/>
            <a:chOff x="6896100" y="476293"/>
            <a:chExt cx="1747794" cy="1218551"/>
          </a:xfrm>
        </p:grpSpPr>
        <p:sp>
          <p:nvSpPr>
            <p:cNvPr id="403" name="Shape 403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404" name="Shape 40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150x150" id="405" name="Shape 4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5114" y="4747906"/>
            <a:ext cx="944356" cy="944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7432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465"/>
              <a:buFont typeface="Source Sans Pro"/>
              <a:buNone/>
            </a:pPr>
            <a:br>
              <a:rPr b="0" i="0" lang="zh-TW" sz="43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43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調整欄位名稱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將欄位名稱修改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OCLC # 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→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(必備欄位)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其他欄位都變成小寫名稱，空格改為 _</a:t>
            </a:r>
            <a:b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Title →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itle (必備欄位)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Author →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uthor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Language →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anguage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Item type →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_t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ype</a:t>
            </a:r>
          </a:p>
          <a:p>
            <a:pPr indent="-137668" lvl="1" marL="2011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13" name="Shape 413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2-1B. 資料準備</a:t>
            </a:r>
          </a:p>
        </p:txBody>
      </p:sp>
      <p:sp>
        <p:nvSpPr>
          <p:cNvPr id="414" name="Shape 414"/>
          <p:cNvSpPr/>
          <p:nvPr/>
        </p:nvSpPr>
        <p:spPr>
          <a:xfrm>
            <a:off x="3794125" y="3486784"/>
            <a:ext cx="4572000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93548" lvl="1" marL="38404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Publication →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ublication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Publisher →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ublisher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Database  →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atabase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Notes →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otes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Added date →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zh-TW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dded_date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b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Excel</a:t>
            </a:r>
            <a:r>
              <a:rPr lang="zh-TW"/>
              <a:t>開啟</a:t>
            </a: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檔案</a:t>
            </a:r>
            <a:r>
              <a:rPr lang="zh-TW"/>
              <a:t>出現</a:t>
            </a: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亂碼！</a:t>
            </a:r>
          </a:p>
        </p:txBody>
      </p:sp>
      <p:sp>
        <p:nvSpPr>
          <p:cNvPr id="420" name="Shape 420"/>
          <p:cNvSpPr txBox="1"/>
          <p:nvPr>
            <p:ph idx="2" type="body"/>
          </p:nvPr>
        </p:nvSpPr>
        <p:spPr>
          <a:xfrm>
            <a:off x="822325" y="4902740"/>
            <a:ext cx="7883929" cy="96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909"/>
              <a:buFont typeface="Arial"/>
              <a:buChar char="•"/>
            </a:pPr>
            <a:r>
              <a:rPr b="0" i="0" lang="zh-TW" sz="22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csv檔案請用LibreOffice開啟 (因為編碼為UTF-8)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97368"/>
              <a:buFont typeface="Calibri"/>
              <a:buChar char="◦"/>
            </a:pPr>
            <a:r>
              <a:rPr b="0" i="0" lang="zh-TW" sz="185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LibreOfficePortable</a:t>
            </a:r>
            <a:r>
              <a:rPr lang="zh-TW" sz="1850"/>
              <a:t>：</a:t>
            </a:r>
            <a:r>
              <a:rPr lang="zh-TW" sz="1850" u="sng">
                <a:solidFill>
                  <a:schemeClr val="hlink"/>
                </a:solidFill>
                <a:hlinkClick r:id="rId3"/>
              </a:rPr>
              <a:t>http://l.pulipuli.info/17/lo</a:t>
            </a:r>
            <a:r>
              <a:rPr lang="zh-TW" sz="1850">
                <a:solidFill>
                  <a:srgbClr val="3F3F3F"/>
                </a:solidFill>
              </a:rPr>
              <a:t>   </a:t>
            </a:r>
          </a:p>
          <a:p>
            <a:pPr indent="-128143" lvl="1" marL="20116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7368"/>
              <a:buFont typeface="Calibri"/>
              <a:buNone/>
            </a:pPr>
            <a:r>
              <a:t/>
            </a:r>
            <a:endParaRPr b="0" i="0" sz="185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97368"/>
              <a:buFont typeface="Calibri"/>
              <a:buNone/>
            </a:pPr>
            <a:r>
              <a:t/>
            </a:r>
            <a:endParaRPr b="0" i="0" sz="185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909"/>
              <a:buFont typeface="Arial"/>
              <a:buNone/>
            </a:pPr>
            <a:r>
              <a:t/>
            </a:r>
            <a:endParaRPr b="0" i="0" sz="222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22" name="Shape 422"/>
          <p:cNvSpPr txBox="1"/>
          <p:nvPr>
            <p:ph idx="3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2-1B. 資料準備</a:t>
            </a:r>
          </a:p>
        </p:txBody>
      </p:sp>
      <p:pic>
        <p:nvPicPr>
          <p:cNvPr id="423" name="Shape 42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2406" y="1868945"/>
            <a:ext cx="3703638" cy="290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設定Solr資料欄位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[solr]\PRACTICE\2-2\edit_schema.xml.bat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開啟檔案[solr]\example\solr\collection1\conf\schema.xml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修改資料：請找到「</a:t>
            </a:r>
            <a:r>
              <a:rPr b="0" i="0" lang="zh-TW" sz="2400" u="none" cap="none" strike="noStrike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請新增&lt;field&gt;設定欄位</a:t>
            </a: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」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&lt;schema&gt;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&lt;field&gt;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在下面新增&lt;field&gt;</a:t>
            </a:r>
          </a:p>
          <a:p>
            <a:pPr indent="-15240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5240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※ 修改後需重啟Solr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0" name="Shape 43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31" name="Shape 431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2-2.</a:t>
            </a:r>
          </a:p>
        </p:txBody>
      </p:sp>
      <p:grpSp>
        <p:nvGrpSpPr>
          <p:cNvPr id="432" name="Shape 432"/>
          <p:cNvGrpSpPr/>
          <p:nvPr/>
        </p:nvGrpSpPr>
        <p:grpSpPr>
          <a:xfrm>
            <a:off x="4082069" y="3249692"/>
            <a:ext cx="4612221" cy="3427879"/>
            <a:chOff x="4291323" y="3172375"/>
            <a:chExt cx="3695962" cy="2746900"/>
          </a:xfrm>
        </p:grpSpPr>
        <p:pic>
          <p:nvPicPr>
            <p:cNvPr id="433" name="Shape 433"/>
            <p:cNvPicPr preferRelativeResize="0"/>
            <p:nvPr/>
          </p:nvPicPr>
          <p:blipFill rotWithShape="1">
            <a:blip r:embed="rId3">
              <a:alphaModFix/>
            </a:blip>
            <a:srcRect b="20685" l="0" r="0" t="0"/>
            <a:stretch/>
          </p:blipFill>
          <p:spPr>
            <a:xfrm>
              <a:off x="4291323" y="3172375"/>
              <a:ext cx="3695962" cy="274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Shape 434"/>
            <p:cNvSpPr/>
            <p:nvPr/>
          </p:nvSpPr>
          <p:spPr>
            <a:xfrm>
              <a:off x="4847929" y="3990975"/>
              <a:ext cx="1457325" cy="20002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Shape 435"/>
          <p:cNvGrpSpPr/>
          <p:nvPr/>
        </p:nvGrpSpPr>
        <p:grpSpPr>
          <a:xfrm>
            <a:off x="6896100" y="476293"/>
            <a:ext cx="1747794" cy="1218551"/>
            <a:chOff x="6896100" y="476293"/>
            <a:chExt cx="1747794" cy="1218551"/>
          </a:xfrm>
        </p:grpSpPr>
        <p:sp>
          <p:nvSpPr>
            <p:cNvPr id="436" name="Shape 436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437" name="Shape 4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at" id="438" name="Shape 4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/>
        </p:nvSpPr>
        <p:spPr>
          <a:xfrm>
            <a:off x="714375" y="1372869"/>
            <a:ext cx="7695000" cy="876300"/>
          </a:xfrm>
          <a:prstGeom prst="rect">
            <a:avLst/>
          </a:prstGeom>
          <a:gradFill>
            <a:gsLst>
              <a:gs pos="0">
                <a:srgbClr val="D5D1AD"/>
              </a:gs>
              <a:gs pos="45000">
                <a:srgbClr val="DDDBBB"/>
              </a:gs>
              <a:gs pos="100000">
                <a:srgbClr val="E5E1C0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Shape 444"/>
          <p:cNvSpPr txBox="1"/>
          <p:nvPr>
            <p:ph type="title"/>
          </p:nvPr>
        </p:nvSpPr>
        <p:spPr>
          <a:xfrm>
            <a:off x="822960" y="653481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設定Solr資料欄位</a:t>
            </a:r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822324" y="1372869"/>
            <a:ext cx="7543800" cy="47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127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000" u="none" cap="none" strike="noStrike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&lt;field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name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="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type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="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text_general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indexed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="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true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 </a:t>
            </a:r>
          </a:p>
          <a:p>
            <a:pPr indent="-12700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stored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="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true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 </a:t>
            </a: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multiValued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="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true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</a:t>
            </a:r>
            <a:r>
              <a:rPr b="0" i="0" lang="zh-TW" sz="2000" u="none" cap="none" strike="noStrike">
                <a:solidFill>
                  <a:srgbClr val="0070C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/&gt;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&lt;field&gt;說明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name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="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"：欄位名稱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type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="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text_general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"：資料形態，與分析器與權重相關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text_general: 套用文字預設的分析器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text_en: 套用英文的分析器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string: 整句文字索引，搜尋時必須要輸入完整字句才能找到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int: 數字 / float: 浮點數，接受小數點 / boolean: 是或否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date: 日期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indexed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="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true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"：是否索引，true才能被檢索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stored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="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true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"：是否儲存，true才能用highlight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multivalued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="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true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"：是否允許多值</a:t>
            </a:r>
          </a:p>
        </p:txBody>
      </p:sp>
      <p:sp>
        <p:nvSpPr>
          <p:cNvPr id="446" name="Shape 44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47" name="Shape 447"/>
          <p:cNvSpPr txBox="1"/>
          <p:nvPr>
            <p:ph idx="2" type="body"/>
          </p:nvPr>
        </p:nvSpPr>
        <p:spPr>
          <a:xfrm>
            <a:off x="822325" y="6416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2-2.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Shape 45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4075" y="2124126"/>
            <a:ext cx="3702050" cy="34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設定Solr資料欄位</a:t>
            </a:r>
          </a:p>
        </p:txBody>
      </p:sp>
      <p:sp>
        <p:nvSpPr>
          <p:cNvPr id="454" name="Shape 45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55" name="Shape 455"/>
          <p:cNvSpPr txBox="1"/>
          <p:nvPr>
            <p:ph idx="3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2-2.</a:t>
            </a:r>
          </a:p>
        </p:txBody>
      </p:sp>
      <p:pic>
        <p:nvPicPr>
          <p:cNvPr descr="[2014-12-12_010632%2520-%2520Copy%255B2%255D.png]" id="456" name="Shape 45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325" y="2135304"/>
            <a:ext cx="3703638" cy="3444642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/>
          <p:nvPr/>
        </p:nvSpPr>
        <p:spPr>
          <a:xfrm>
            <a:off x="5248275" y="4352925"/>
            <a:ext cx="2038350" cy="82867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8" name="Shape 458"/>
          <p:cNvGraphicFramePr/>
          <p:nvPr/>
        </p:nvGraphicFramePr>
        <p:xfrm>
          <a:off x="1924051" y="5803648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{870A9561-C092-47B5-BE1D-571DEAC9C866}</a:tableStyleId>
              </a:tblPr>
              <a:tblGrid>
                <a:gridCol w="963925"/>
                <a:gridCol w="963925"/>
                <a:gridCol w="963925"/>
                <a:gridCol w="192785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 u="none" cap="none" strike="noStrike">
                          <a:solidFill>
                            <a:srgbClr val="7030A0"/>
                          </a:solidFill>
                        </a:rPr>
                        <a:t>id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>
                          <a:solidFill>
                            <a:srgbClr val="7030A0"/>
                          </a:solidFill>
                        </a:rPr>
                        <a:t>title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>
                          <a:solidFill>
                            <a:srgbClr val="7030A0"/>
                          </a:solidFill>
                        </a:rPr>
                        <a:t>author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>
                          <a:solidFill>
                            <a:srgbClr val="7030A0"/>
                          </a:solidFill>
                        </a:rPr>
                        <a:t>publish_year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70C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59" name="Shape 459"/>
          <p:cNvSpPr/>
          <p:nvPr/>
        </p:nvSpPr>
        <p:spPr>
          <a:xfrm rot="3600000">
            <a:off x="3555918" y="4500900"/>
            <a:ext cx="846108" cy="419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C34913"/>
              </a:gs>
              <a:gs pos="34000">
                <a:srgbClr val="C24B17"/>
              </a:gs>
              <a:gs pos="70000">
                <a:srgbClr val="C84A14"/>
              </a:gs>
              <a:gs pos="100000">
                <a:srgbClr val="C4552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/>
          <p:nvPr/>
        </p:nvSpPr>
        <p:spPr>
          <a:xfrm rot="-2700000">
            <a:off x="4825220" y="5148188"/>
            <a:ext cx="846108" cy="4191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C34913"/>
              </a:gs>
              <a:gs pos="34000">
                <a:srgbClr val="C24B17"/>
              </a:gs>
              <a:gs pos="70000">
                <a:srgbClr val="C84A14"/>
              </a:gs>
              <a:gs pos="100000">
                <a:srgbClr val="C4552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6515100" y="1062195"/>
            <a:ext cx="2189230" cy="1255201"/>
          </a:xfrm>
          <a:prstGeom prst="wedgeRoundRectCallout">
            <a:avLst>
              <a:gd fmla="val -41103" name="adj1"/>
              <a:gd fmla="val 116306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一定要確認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資料欄位都有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對應的&lt;field&gt;！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開啟檔案的副檔名</a:t>
            </a:r>
          </a:p>
        </p:txBody>
      </p:sp>
      <p:pic>
        <p:nvPicPr>
          <p:cNvPr id="138" name="Shape 1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072" y="1846263"/>
            <a:ext cx="3002144" cy="40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176" y="1846263"/>
            <a:ext cx="3311848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1" name="Shape 141"/>
          <p:cNvSpPr/>
          <p:nvPr/>
        </p:nvSpPr>
        <p:spPr>
          <a:xfrm>
            <a:off x="1100517" y="3900361"/>
            <a:ext cx="1998733" cy="35605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276007" y="2031101"/>
            <a:ext cx="582535" cy="35605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5195086" y="4677197"/>
            <a:ext cx="1869261" cy="35605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932565" y="5454032"/>
            <a:ext cx="856653" cy="35605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Shape 145"/>
          <p:cNvCxnSpPr>
            <a:stCxn id="142" idx="2"/>
            <a:endCxn id="143" idx="0"/>
          </p:cNvCxnSpPr>
          <p:nvPr/>
        </p:nvCxnSpPr>
        <p:spPr>
          <a:xfrm>
            <a:off x="5567275" y="2387151"/>
            <a:ext cx="562500" cy="228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46" name="Shape 146"/>
          <p:cNvCxnSpPr>
            <a:stCxn id="141" idx="3"/>
            <a:endCxn id="139" idx="1"/>
          </p:cNvCxnSpPr>
          <p:nvPr/>
        </p:nvCxnSpPr>
        <p:spPr>
          <a:xfrm flipH="1" rot="10800000">
            <a:off x="3099250" y="3857586"/>
            <a:ext cx="1759800" cy="22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47" name="Shape 147"/>
          <p:cNvCxnSpPr>
            <a:stCxn id="143" idx="2"/>
            <a:endCxn id="144" idx="0"/>
          </p:cNvCxnSpPr>
          <p:nvPr/>
        </p:nvCxnSpPr>
        <p:spPr>
          <a:xfrm>
            <a:off x="6129716" y="5033247"/>
            <a:ext cx="231300" cy="420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148" name="Shape 148"/>
          <p:cNvSpPr/>
          <p:nvPr/>
        </p:nvSpPr>
        <p:spPr>
          <a:xfrm>
            <a:off x="6959150" y="3528127"/>
            <a:ext cx="1796432" cy="971045"/>
          </a:xfrm>
          <a:prstGeom prst="wedgeRoundRectCallout">
            <a:avLst>
              <a:gd fmla="val -55518" name="adj1"/>
              <a:gd fmla="val 67500" name="adj2"/>
              <a:gd fmla="val 16667" name="adj3"/>
            </a:avLst>
          </a:prstGeom>
          <a:gradFill>
            <a:gsLst>
              <a:gs pos="0">
                <a:srgbClr val="D69E93"/>
              </a:gs>
              <a:gs pos="45000">
                <a:srgbClr val="DDAEA5"/>
              </a:gs>
              <a:gs pos="100000">
                <a:srgbClr val="E6B5AA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 ] (取消打勾)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隱藏已知檔案類型的副檔名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轉換成Solr匯入指令XML</a:t>
            </a:r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使用轉換工具「將CSV, XLSX轉換成Solr XML格式」 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5263"/>
              <a:buFont typeface="Calibri"/>
              <a:buChar char="◦"/>
            </a:pPr>
            <a:r>
              <a:rPr lang="zh-TW" sz="1850" u="sng">
                <a:solidFill>
                  <a:schemeClr val="hlink"/>
                </a:solidFill>
                <a:hlinkClick r:id="rId3"/>
              </a:rPr>
              <a:t>http://l.pulipuli.info/17/solr-xml</a:t>
            </a:r>
            <a:r>
              <a:rPr lang="zh-TW" sz="1850">
                <a:solidFill>
                  <a:srgbClr val="3F3F3F"/>
                </a:solidFill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8" name="Shape 46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69" name="Shape 469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2-3. </a:t>
            </a:r>
          </a:p>
        </p:txBody>
      </p:sp>
      <p:sp>
        <p:nvSpPr>
          <p:cNvPr id="470" name="Shape 470"/>
          <p:cNvSpPr/>
          <p:nvPr/>
        </p:nvSpPr>
        <p:spPr>
          <a:xfrm>
            <a:off x="678730" y="2809929"/>
            <a:ext cx="8061822" cy="341632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70C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mo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&lt;add&gt;</a:t>
            </a:r>
            <a:b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&lt;doc&gt;</a:t>
            </a:r>
            <a:b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&lt;field name="id"&gt;465820596&lt;/field&gt;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mo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&lt;field name="title"&gt;Fra det nu forsvundne Solrød kommune&lt;/field&gt;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mo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&lt;field name="author"&gt;Steen Rosendahl&lt;/field&gt;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mo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&lt;field name="author"&gt;Solrød lokalhistoriske arkiv&lt;/field&gt;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mo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&lt;field name="language"&gt;丹麥語（Danish）&lt;/field&gt;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mo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&lt;field name="item_type"&gt;book&lt;/field&gt;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mo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&lt;field name="publisher"&gt;[København] : Strandbergs forlag, 1984&lt;/field&gt;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mo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&lt;field name="added_date"&gt;2014-12-14 04:38&lt;/field&gt;</a:t>
            </a:r>
            <a:b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&lt;/doc&gt;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mo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&lt;/add&gt;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471" name="Shape 471"/>
          <p:cNvGrpSpPr/>
          <p:nvPr/>
        </p:nvGrpSpPr>
        <p:grpSpPr>
          <a:xfrm>
            <a:off x="7395556" y="476293"/>
            <a:ext cx="1747794" cy="1218551"/>
            <a:chOff x="6896100" y="476293"/>
            <a:chExt cx="1747794" cy="1218551"/>
          </a:xfrm>
        </p:grpSpPr>
        <p:sp>
          <p:nvSpPr>
            <p:cNvPr id="472" name="Shape 472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473" name="Shape 4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822960" y="496111"/>
            <a:ext cx="7543800" cy="12322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轉換成Solr匯入分指令XML</a:t>
            </a:r>
            <a:b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 sz="1850" u="sng">
                <a:solidFill>
                  <a:schemeClr val="hlink"/>
                </a:solidFill>
                <a:hlinkClick r:id="rId3"/>
              </a:rPr>
              <a:t>http://l.pulipuli.info/17/solr-xml</a:t>
            </a:r>
            <a:r>
              <a:rPr lang="zh-TW" sz="1850">
                <a:solidFill>
                  <a:srgbClr val="3F3F3F"/>
                </a:solidFill>
              </a:rPr>
              <a:t> </a:t>
            </a:r>
          </a:p>
        </p:txBody>
      </p:sp>
      <p:sp>
        <p:nvSpPr>
          <p:cNvPr id="479" name="Shape 47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80" name="Shape 480"/>
          <p:cNvSpPr txBox="1"/>
          <p:nvPr>
            <p:ph idx="2" type="body"/>
          </p:nvPr>
        </p:nvSpPr>
        <p:spPr>
          <a:xfrm>
            <a:off x="822325" y="226039"/>
            <a:ext cx="7543800" cy="3572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2-3. </a:t>
            </a:r>
          </a:p>
        </p:txBody>
      </p:sp>
      <p:pic>
        <p:nvPicPr>
          <p:cNvPr id="481" name="Shape 48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44962" t="0"/>
          <a:stretch/>
        </p:blipFill>
        <p:spPr>
          <a:xfrm>
            <a:off x="822325" y="1846263"/>
            <a:ext cx="2952007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/>
          <p:nvPr/>
        </p:nvSpPr>
        <p:spPr>
          <a:xfrm>
            <a:off x="992221" y="5204298"/>
            <a:ext cx="1828799" cy="39883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992221" y="6002480"/>
            <a:ext cx="2140085" cy="691692"/>
          </a:xfrm>
          <a:prstGeom prst="wedgeRoundRectCallout">
            <a:avLst>
              <a:gd fmla="val 20076" name="adj1"/>
              <a:gd fmla="val -117794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選擇CSV檔案</a:t>
            </a:r>
          </a:p>
        </p:txBody>
      </p:sp>
      <p:pic>
        <p:nvPicPr>
          <p:cNvPr id="484" name="Shape 484"/>
          <p:cNvPicPr preferRelativeResize="0"/>
          <p:nvPr/>
        </p:nvPicPr>
        <p:blipFill rotWithShape="1">
          <a:blip r:embed="rId5">
            <a:alphaModFix/>
          </a:blip>
          <a:srcRect b="0" l="0" r="51939" t="0"/>
          <a:stretch/>
        </p:blipFill>
        <p:spPr>
          <a:xfrm>
            <a:off x="4847514" y="1846263"/>
            <a:ext cx="257783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/>
          <p:nvPr/>
        </p:nvSpPr>
        <p:spPr>
          <a:xfrm>
            <a:off x="4983701" y="2694562"/>
            <a:ext cx="943582" cy="29668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6355301" y="2299552"/>
            <a:ext cx="875489" cy="691692"/>
          </a:xfrm>
          <a:prstGeom prst="wedgeRoundRectCallout">
            <a:avLst>
              <a:gd fmla="val -93257" name="adj1"/>
              <a:gd fmla="val 35499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下載</a:t>
            </a:r>
          </a:p>
        </p:txBody>
      </p:sp>
      <p:sp>
        <p:nvSpPr>
          <p:cNvPr id="487" name="Shape 487"/>
          <p:cNvSpPr/>
          <p:nvPr/>
        </p:nvSpPr>
        <p:spPr>
          <a:xfrm>
            <a:off x="3615267" y="3510491"/>
            <a:ext cx="1117600" cy="69426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9977A"/>
              </a:gs>
              <a:gs pos="34000">
                <a:srgbClr val="89987C"/>
              </a:gs>
              <a:gs pos="70000">
                <a:srgbClr val="8D9B7D"/>
              </a:gs>
              <a:gs pos="100000">
                <a:srgbClr val="94A18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7358553" y="3510491"/>
            <a:ext cx="1117600" cy="69426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9977A"/>
              </a:gs>
              <a:gs pos="34000">
                <a:srgbClr val="89987C"/>
              </a:gs>
              <a:gs pos="70000">
                <a:srgbClr val="8D9B7D"/>
              </a:gs>
              <a:gs pos="100000">
                <a:srgbClr val="94A18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hape 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1513" y="2965307"/>
            <a:ext cx="3594163" cy="253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895" y="1846263"/>
            <a:ext cx="3432725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>
            <p:ph type="title"/>
          </p:nvPr>
        </p:nvSpPr>
        <p:spPr>
          <a:xfrm>
            <a:off x="822960" y="496111"/>
            <a:ext cx="7543800" cy="12322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轉換成Solr匯入分指令XML</a:t>
            </a:r>
            <a:b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zh-TW" sz="1850" u="sng">
                <a:solidFill>
                  <a:schemeClr val="hlink"/>
                </a:solidFill>
                <a:hlinkClick r:id="rId5"/>
              </a:rPr>
              <a:t>http://l.pulipuli.info/17/solr-xml</a:t>
            </a:r>
            <a:r>
              <a:rPr lang="zh-TW" sz="1850">
                <a:solidFill>
                  <a:srgbClr val="3F3F3F"/>
                </a:solidFill>
              </a:rPr>
              <a:t> </a:t>
            </a:r>
          </a:p>
        </p:txBody>
      </p:sp>
      <p:sp>
        <p:nvSpPr>
          <p:cNvPr id="496" name="Shape 49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97" name="Shape 497"/>
          <p:cNvSpPr txBox="1"/>
          <p:nvPr>
            <p:ph idx="2" type="body"/>
          </p:nvPr>
        </p:nvSpPr>
        <p:spPr>
          <a:xfrm>
            <a:off x="822325" y="226039"/>
            <a:ext cx="7543800" cy="3572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2-3. </a:t>
            </a:r>
          </a:p>
        </p:txBody>
      </p:sp>
      <p:sp>
        <p:nvSpPr>
          <p:cNvPr id="498" name="Shape 498"/>
          <p:cNvSpPr/>
          <p:nvPr/>
        </p:nvSpPr>
        <p:spPr>
          <a:xfrm>
            <a:off x="2217906" y="3326859"/>
            <a:ext cx="1828799" cy="39883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2377257" y="4239079"/>
            <a:ext cx="2140085" cy="691692"/>
          </a:xfrm>
          <a:prstGeom prst="wedgeRoundRectCallout">
            <a:avLst>
              <a:gd fmla="val 20076" name="adj1"/>
              <a:gd fmla="val -117794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儲存網頁檔案</a:t>
            </a:r>
          </a:p>
        </p:txBody>
      </p:sp>
      <p:sp>
        <p:nvSpPr>
          <p:cNvPr id="500" name="Shape 500"/>
          <p:cNvSpPr/>
          <p:nvPr/>
        </p:nvSpPr>
        <p:spPr>
          <a:xfrm>
            <a:off x="5467506" y="3725694"/>
            <a:ext cx="943582" cy="29668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6043238" y="4271439"/>
            <a:ext cx="2941857" cy="691692"/>
          </a:xfrm>
          <a:prstGeom prst="wedgeRoundRectCallout">
            <a:avLst>
              <a:gd fmla="val -42039" name="adj1"/>
              <a:gd fmla="val -80786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儲存路徑</a:t>
            </a:r>
          </a:p>
          <a:p>
            <a:pPr indent="-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739B"/>
              </a:buClr>
              <a:buSzPct val="100000"/>
              <a:buFont typeface="Arial"/>
              <a:buNone/>
            </a:pPr>
            <a:r>
              <a:rPr b="0" i="0" lang="zh-TW" sz="1400" u="sng" cap="none" strike="noStrike">
                <a:solidFill>
                  <a:srgbClr val="3F739B"/>
                </a:solidFill>
                <a:latin typeface="Arial"/>
                <a:ea typeface="Arial"/>
                <a:cs typeface="Arial"/>
                <a:sym typeface="Arial"/>
              </a:rPr>
              <a:t>[solr]\PRATICE\2-3\data.xml</a:t>
            </a:r>
          </a:p>
        </p:txBody>
      </p:sp>
      <p:sp>
        <p:nvSpPr>
          <p:cNvPr id="502" name="Shape 502"/>
          <p:cNvSpPr/>
          <p:nvPr/>
        </p:nvSpPr>
        <p:spPr>
          <a:xfrm>
            <a:off x="3715966" y="2063930"/>
            <a:ext cx="377654" cy="39883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Shape 503"/>
          <p:cNvCxnSpPr>
            <a:stCxn id="502" idx="2"/>
            <a:endCxn id="498" idx="0"/>
          </p:cNvCxnSpPr>
          <p:nvPr/>
        </p:nvCxnSpPr>
        <p:spPr>
          <a:xfrm flipH="1">
            <a:off x="3132293" y="2462765"/>
            <a:ext cx="772500" cy="864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504" name="Shape 504"/>
          <p:cNvSpPr/>
          <p:nvPr/>
        </p:nvSpPr>
        <p:spPr>
          <a:xfrm>
            <a:off x="133210" y="3675242"/>
            <a:ext cx="1117600" cy="69426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9977A"/>
              </a:gs>
              <a:gs pos="34000">
                <a:srgbClr val="89987C"/>
              </a:gs>
              <a:gs pos="70000">
                <a:srgbClr val="8D9B7D"/>
              </a:gs>
              <a:gs pos="100000">
                <a:srgbClr val="94A18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3534820" y="4973529"/>
            <a:ext cx="1117600" cy="69426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9977A"/>
              </a:gs>
              <a:gs pos="34000">
                <a:srgbClr val="89987C"/>
              </a:gs>
              <a:gs pos="70000">
                <a:srgbClr val="8D9B7D"/>
              </a:gs>
              <a:gs pos="100000">
                <a:srgbClr val="94A18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6443" y="2459040"/>
            <a:ext cx="4008269" cy="399674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轉換成Solr匯入分指令XML</a:t>
            </a:r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1524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[solr]\PRACTICE\2-3\data.xml</a:t>
            </a:r>
          </a:p>
        </p:txBody>
      </p:sp>
      <p:sp>
        <p:nvSpPr>
          <p:cNvPr id="513" name="Shape 51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14" name="Shape 514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2-3.</a:t>
            </a:r>
          </a:p>
        </p:txBody>
      </p:sp>
      <p:sp>
        <p:nvSpPr>
          <p:cNvPr id="515" name="Shape 515"/>
          <p:cNvSpPr/>
          <p:nvPr/>
        </p:nvSpPr>
        <p:spPr>
          <a:xfrm>
            <a:off x="4481376" y="3210288"/>
            <a:ext cx="1112027" cy="110771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rystal,xml" id="516" name="Shape 5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7426" y="1668144"/>
            <a:ext cx="718724" cy="71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資料操作：匯入資料</a:t>
            </a:r>
          </a:p>
        </p:txBody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1524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※ 必須是要Solr啟動狀態下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匯入資料：</a:t>
            </a: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[solr]\PRACTICE\2-4\add_data.bat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指令：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cd [solr]\example\exampledocs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jar –jar post.jar [data.xml]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如果沒有 </a:t>
            </a:r>
            <a:r>
              <a:rPr b="0" i="0" lang="zh-TW" sz="24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ERROR</a:t>
            </a: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出現</a:t>
            </a:r>
            <a:b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表示匯入成功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按下ENTER關閉視窗</a:t>
            </a:r>
          </a:p>
        </p:txBody>
      </p:sp>
      <p:sp>
        <p:nvSpPr>
          <p:cNvPr id="523" name="Shape 52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24" name="Shape 524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2-4.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0" y="3024903"/>
            <a:ext cx="4158078" cy="2713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Shape 526"/>
          <p:cNvGrpSpPr/>
          <p:nvPr/>
        </p:nvGrpSpPr>
        <p:grpSpPr>
          <a:xfrm>
            <a:off x="6896100" y="476293"/>
            <a:ext cx="1747794" cy="1218551"/>
            <a:chOff x="6896100" y="476293"/>
            <a:chExt cx="1747794" cy="1218551"/>
          </a:xfrm>
        </p:grpSpPr>
        <p:sp>
          <p:nvSpPr>
            <p:cNvPr id="527" name="Shape 527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528" name="Shape 5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at" id="529" name="Shape 5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707" y="2229010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資料操作：匯入資料錯誤！</a:t>
            </a:r>
          </a:p>
        </p:txBody>
      </p:sp>
      <p:sp>
        <p:nvSpPr>
          <p:cNvPr id="535" name="Shape 53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36" name="Shape 536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2-4.</a:t>
            </a:r>
          </a:p>
        </p:txBody>
      </p:sp>
      <p:pic>
        <p:nvPicPr>
          <p:cNvPr id="537" name="Shape 5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223" y="1846263"/>
            <a:ext cx="6161504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>
            <a:off x="3286125" y="3819525"/>
            <a:ext cx="504825" cy="22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6777807" y="4143375"/>
            <a:ext cx="2140085" cy="948866"/>
          </a:xfrm>
          <a:prstGeom prst="wedgeRoundRectCallout">
            <a:avLst>
              <a:gd fmla="val -63153" name="adj1"/>
              <a:gd fmla="val -50537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Unknown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'added_date'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6515099" y="5210175"/>
            <a:ext cx="25241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回到STEP 2-2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補充沒設定的&lt;field&gt;吧！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資料操作：清空資料</a:t>
            </a:r>
          </a:p>
        </p:txBody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[solr]\PRACTICE\2-4\delete_all_data.bat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指令：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cd [solr]\example\exampledocs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 -Ddata=args -jar post.jar &lt;delete&gt;&lt;query&gt;*:*&lt;/query&gt;&lt;/delete&gt;"</a:t>
            </a:r>
          </a:p>
        </p:txBody>
      </p:sp>
      <p:sp>
        <p:nvSpPr>
          <p:cNvPr id="547" name="Shape 54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48" name="Shape 548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2-4.</a:t>
            </a:r>
          </a:p>
        </p:txBody>
      </p:sp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3496583"/>
            <a:ext cx="4532195" cy="2957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" id="550" name="Shape 5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開啟網頁</a:t>
            </a:r>
          </a:p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[solr]\open_search_ui.bat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開啟網頁 </a:t>
            </a:r>
            <a:r>
              <a:rPr b="0" i="0" lang="zh-TW" sz="20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http://localhost:8983/solr/browse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  <p:sp>
        <p:nvSpPr>
          <p:cNvPr id="557" name="Shape 55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58" name="Shape 558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2-5.</a:t>
            </a:r>
          </a:p>
        </p:txBody>
      </p:sp>
      <p:pic>
        <p:nvPicPr>
          <p:cNvPr id="559" name="Shape 5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8775" y="2883006"/>
            <a:ext cx="3975080" cy="298131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/>
          <p:nvPr/>
        </p:nvSpPr>
        <p:spPr>
          <a:xfrm>
            <a:off x="3600450" y="4095750"/>
            <a:ext cx="847725" cy="33337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4981757" y="3511568"/>
            <a:ext cx="2140085" cy="691692"/>
          </a:xfrm>
          <a:prstGeom prst="wedgeRoundRectCallout">
            <a:avLst>
              <a:gd fmla="val -68939" name="adj1"/>
              <a:gd fmla="val 43322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資料成功匯入！</a:t>
            </a:r>
          </a:p>
        </p:txBody>
      </p:sp>
      <p:grpSp>
        <p:nvGrpSpPr>
          <p:cNvPr id="562" name="Shape 562"/>
          <p:cNvGrpSpPr/>
          <p:nvPr/>
        </p:nvGrpSpPr>
        <p:grpSpPr>
          <a:xfrm>
            <a:off x="6896100" y="476293"/>
            <a:ext cx="1747794" cy="1218551"/>
            <a:chOff x="6896100" y="476293"/>
            <a:chExt cx="1747794" cy="1218551"/>
          </a:xfrm>
        </p:grpSpPr>
        <p:sp>
          <p:nvSpPr>
            <p:cNvPr id="563" name="Shape 563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564" name="Shape 5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at" id="565" name="Shape 5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Shape 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25" y="2156093"/>
            <a:ext cx="2416425" cy="2722733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Shape 572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2. 實作!</a:t>
            </a:r>
          </a:p>
        </p:txBody>
      </p:sp>
      <p:sp>
        <p:nvSpPr>
          <p:cNvPr id="573" name="Shape 573"/>
          <p:cNvSpPr txBox="1"/>
          <p:nvPr>
            <p:ph idx="2" type="body"/>
          </p:nvPr>
        </p:nvSpPr>
        <p:spPr>
          <a:xfrm>
            <a:off x="4243388" y="838200"/>
            <a:ext cx="4566285" cy="52916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2-1. 資料準備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使用預設資料</a:t>
            </a:r>
            <a:b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[solr]/PRACTICE/2-1/data.csv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2-2. 設定Solr資料表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[solr]\PRACTICE\2-2</a:t>
            </a:r>
            <a:b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\edit_schema.xml.bat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2-3. 轉換匯入指令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5263"/>
              <a:buFont typeface="Calibri"/>
              <a:buChar char="◦"/>
            </a:pPr>
            <a:r>
              <a:rPr lang="zh-TW" sz="1850" u="sng">
                <a:solidFill>
                  <a:schemeClr val="hlink"/>
                </a:solidFill>
                <a:hlinkClick r:id="rId4"/>
              </a:rPr>
              <a:t>http://l.pulipuli.info/17/solr-xml</a:t>
            </a:r>
            <a:r>
              <a:rPr lang="zh-TW" sz="1850">
                <a:solidFill>
                  <a:srgbClr val="3F3F3F"/>
                </a:solidFill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2-4. 匯入資料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[solr]\PRACTICE\2-4\add_data.bat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2-5. 開啟網頁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[solr]\open_search_ui.bat</a:t>
            </a:r>
          </a:p>
        </p:txBody>
      </p:sp>
      <p:sp>
        <p:nvSpPr>
          <p:cNvPr id="574" name="Shape 57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75" name="Shape 575"/>
          <p:cNvSpPr/>
          <p:nvPr/>
        </p:nvSpPr>
        <p:spPr>
          <a:xfrm>
            <a:off x="509222" y="4547504"/>
            <a:ext cx="1819073" cy="1429966"/>
          </a:xfrm>
          <a:prstGeom prst="cloudCallout">
            <a:avLst>
              <a:gd fmla="val 17976" name="adj1"/>
              <a:gd fmla="val -86693" name="adj2"/>
            </a:avLst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images.sodahead.com/polls/004172369/2419671582_Thinking_answer_103_xlarge.png" id="576" name="Shape 5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409" y="4768231"/>
            <a:ext cx="1020628" cy="138145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/>
          <p:nvPr/>
        </p:nvSpPr>
        <p:spPr>
          <a:xfrm>
            <a:off x="2212731" y="2047875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Shape 578"/>
          <p:cNvSpPr/>
          <p:nvPr/>
        </p:nvSpPr>
        <p:spPr>
          <a:xfrm>
            <a:off x="2566172" y="2317378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2568320" y="2522165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Shape 580"/>
          <p:cNvSpPr txBox="1"/>
          <p:nvPr/>
        </p:nvSpPr>
        <p:spPr>
          <a:xfrm>
            <a:off x="1549228" y="2019090"/>
            <a:ext cx="2498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步驟好多啊…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思考問題：</a:t>
            </a:r>
            <a:b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database,db" id="587" name="Shape 5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6687" y="4736722"/>
            <a:ext cx="1057950" cy="10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3706860" y="5795237"/>
            <a:ext cx="17681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Solr索引</a:t>
            </a:r>
          </a:p>
        </p:txBody>
      </p:sp>
      <p:pic>
        <p:nvPicPr>
          <p:cNvPr descr="http://cchs.ua.edu/files/2011/01/Worldcat-logo1.jpg" id="589" name="Shape 5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1460" y="1845734"/>
            <a:ext cx="1513840" cy="1513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biblioteca.mincyt.gob.ar/images/logos/products/SCOPUS.png" id="590" name="Shape 5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9413" y="1737361"/>
            <a:ext cx="1617226" cy="1617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1" name="Shape 591"/>
          <p:cNvGraphicFramePr/>
          <p:nvPr/>
        </p:nvGraphicFramePr>
        <p:xfrm>
          <a:off x="822960" y="34265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{F6C4E9EF-2BB9-413D-8260-7662D5DAFACE}</a:tableStyleId>
              </a:tblPr>
              <a:tblGrid>
                <a:gridCol w="1041400"/>
                <a:gridCol w="1041400"/>
                <a:gridCol w="10414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id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title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author</a:t>
                      </a: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DSpace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布丁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592" name="Shape 592"/>
          <p:cNvGraphicFramePr/>
          <p:nvPr/>
        </p:nvGraphicFramePr>
        <p:xfrm>
          <a:off x="5475034" y="342655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{F6C4E9EF-2BB9-413D-8260-7662D5DAFACE}</a:tableStyleId>
              </a:tblPr>
              <a:tblGrid>
                <a:gridCol w="1041400"/>
                <a:gridCol w="1041400"/>
                <a:gridCol w="10414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id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title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author</a:t>
                      </a: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KALS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800"/>
                        <a:t>布丁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cxnSp>
        <p:nvCxnSpPr>
          <p:cNvPr id="593" name="Shape 593"/>
          <p:cNvCxnSpPr>
            <a:endCxn id="587" idx="1"/>
          </p:cNvCxnSpPr>
          <p:nvPr/>
        </p:nvCxnSpPr>
        <p:spPr>
          <a:xfrm>
            <a:off x="2322987" y="4151197"/>
            <a:ext cx="1703700" cy="1114500"/>
          </a:xfrm>
          <a:prstGeom prst="bentConnector3">
            <a:avLst>
              <a:gd fmla="val 2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594" name="Shape 594"/>
          <p:cNvCxnSpPr/>
          <p:nvPr/>
        </p:nvCxnSpPr>
        <p:spPr>
          <a:xfrm flipH="1">
            <a:off x="4940500" y="4181450"/>
            <a:ext cx="2119500" cy="1064100"/>
          </a:xfrm>
          <a:prstGeom prst="bentConnector3">
            <a:avLst>
              <a:gd fmla="val 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595" name="Shape 595"/>
          <p:cNvSpPr/>
          <p:nvPr/>
        </p:nvSpPr>
        <p:spPr>
          <a:xfrm>
            <a:off x="3187700" y="4168233"/>
            <a:ext cx="3081600" cy="568500"/>
          </a:xfrm>
          <a:prstGeom prst="wedgeRoundRectCallout">
            <a:avLst>
              <a:gd fmla="val -1052" name="adj1"/>
              <a:gd fmla="val 78138" name="adj2"/>
              <a:gd fmla="val 16667" name="adj3"/>
            </a:avLst>
          </a:prstGeom>
          <a:gradFill>
            <a:gsLst>
              <a:gs pos="0">
                <a:srgbClr val="89977A"/>
              </a:gs>
              <a:gs pos="34000">
                <a:srgbClr val="89987C"/>
              </a:gs>
              <a:gs pos="70000">
                <a:srgbClr val="8D9B7D"/>
              </a:gs>
              <a:gs pos="100000">
                <a:srgbClr val="94A18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如何區別不同來源的資料？</a:t>
            </a:r>
          </a:p>
        </p:txBody>
      </p:sp>
      <p:sp>
        <p:nvSpPr>
          <p:cNvPr id="596" name="Shape 596"/>
          <p:cNvSpPr/>
          <p:nvPr/>
        </p:nvSpPr>
        <p:spPr>
          <a:xfrm>
            <a:off x="4216400" y="2602654"/>
            <a:ext cx="1956600" cy="568489"/>
          </a:xfrm>
          <a:prstGeom prst="wedgeRoundRectCallout">
            <a:avLst>
              <a:gd fmla="val 22315" name="adj1"/>
              <a:gd fmla="val 102712" name="adj2"/>
              <a:gd fmla="val 16667" name="adj3"/>
            </a:avLst>
          </a:prstGeom>
          <a:gradFill>
            <a:gsLst>
              <a:gs pos="0">
                <a:srgbClr val="89977A"/>
              </a:gs>
              <a:gs pos="34000">
                <a:srgbClr val="89987C"/>
              </a:gs>
              <a:gs pos="70000">
                <a:srgbClr val="8D9B7D"/>
              </a:gs>
              <a:gs pos="100000">
                <a:srgbClr val="94A18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如何避免重複id?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作業說明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822959" y="1769534"/>
            <a:ext cx="7543800" cy="4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個人作業：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請以隨身碟保存您的Solr系統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完成等級：</a:t>
            </a:r>
          </a:p>
          <a:p>
            <a:pPr indent="-467868" lvl="1" marL="65836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照講義地建置了Solr系統、匯入了資料與修改了網頁標題</a:t>
            </a:r>
          </a:p>
          <a:p>
            <a:pPr indent="-467868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規劃主題建置資料，並且資料超過500筆以上</a:t>
            </a:r>
          </a:p>
          <a:p>
            <a:pPr indent="-467868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修改了資料欄位與層面檢索</a:t>
            </a:r>
          </a:p>
          <a:p>
            <a:pPr indent="-467868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大幅度地調整了系統版面</a:t>
            </a:r>
          </a:p>
          <a:p>
            <a:pPr indent="-467868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找出講義沒提及的功能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作業呈現：</a:t>
            </a:r>
            <a:r>
              <a:rPr b="1" i="0" lang="zh-TW" sz="24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5/22(五)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以隨身碟儲存系統，帶到</a:t>
            </a:r>
            <a:r>
              <a:rPr lang="zh-TW"/>
              <a:t>電腦教室中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教師</a:t>
            </a:r>
            <a:r>
              <a:rPr lang="zh-TW"/>
              <a:t>端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電腦來展示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展示重點：收錄資料主題、講義之外的系統調整</a:t>
            </a: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Source Sans Pro"/>
              <a:buNone/>
            </a:pPr>
            <a:r>
              <a:rPr b="0" i="0" lang="zh-TW" sz="8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顯示與搜尋</a:t>
            </a:r>
            <a:br>
              <a:rPr b="0" i="0" lang="zh-TW" sz="8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8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的設定</a:t>
            </a:r>
          </a:p>
        </p:txBody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3.</a:t>
            </a:r>
          </a:p>
        </p:txBody>
      </p:sp>
      <p:sp>
        <p:nvSpPr>
          <p:cNvPr id="604" name="Shape 60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Solr核心設定檔</a:t>
            </a:r>
          </a:p>
        </p:txBody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822960" y="22651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270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schema.xml</a:t>
            </a:r>
          </a:p>
        </p:txBody>
      </p:sp>
      <p:sp>
        <p:nvSpPr>
          <p:cNvPr id="611" name="Shape 611"/>
          <p:cNvSpPr txBox="1"/>
          <p:nvPr>
            <p:ph idx="2" type="body"/>
          </p:nvPr>
        </p:nvSpPr>
        <p:spPr>
          <a:xfrm>
            <a:off x="822960" y="3001434"/>
            <a:ext cx="3703320" cy="2840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檔案位置：</a:t>
            </a: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[solr]\example\solr\collection1\conf\schema.xml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資料欄位設定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資料類型與分析器設定</a:t>
            </a:r>
          </a:p>
        </p:txBody>
      </p:sp>
      <p:sp>
        <p:nvSpPr>
          <p:cNvPr id="612" name="Shape 612"/>
          <p:cNvSpPr txBox="1"/>
          <p:nvPr>
            <p:ph idx="3" type="body"/>
          </p:nvPr>
        </p:nvSpPr>
        <p:spPr>
          <a:xfrm>
            <a:off x="4663440" y="22651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1270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solrconfig.xml</a:t>
            </a:r>
          </a:p>
        </p:txBody>
      </p:sp>
      <p:sp>
        <p:nvSpPr>
          <p:cNvPr id="613" name="Shape 613"/>
          <p:cNvSpPr txBox="1"/>
          <p:nvPr>
            <p:ph idx="4" type="body"/>
          </p:nvPr>
        </p:nvSpPr>
        <p:spPr>
          <a:xfrm>
            <a:off x="4663440" y="3001434"/>
            <a:ext cx="3703320" cy="2840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檔案位置：</a:t>
            </a: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[solr]\example\solr\collection1\conf\schema.xml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Search UI網站設定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標題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層面檢索</a:t>
            </a:r>
          </a:p>
        </p:txBody>
      </p:sp>
      <p:sp>
        <p:nvSpPr>
          <p:cNvPr id="614" name="Shape 61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crystal,xml" id="615" name="Shape 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5066" y="1914183"/>
            <a:ext cx="718724" cy="718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ystal,xml"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5546" y="1914183"/>
            <a:ext cx="718724" cy="71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>
            <p:ph type="title"/>
          </p:nvPr>
        </p:nvSpPr>
        <p:spPr>
          <a:xfrm>
            <a:off x="822960" y="357952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簡易檢索(首頁)</a:t>
            </a:r>
          </a:p>
        </p:txBody>
      </p:sp>
      <p:pic>
        <p:nvPicPr>
          <p:cNvPr id="622" name="Shape 6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377" y="2178449"/>
            <a:ext cx="6161696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24" name="Shape 624"/>
          <p:cNvSpPr/>
          <p:nvPr/>
        </p:nvSpPr>
        <p:spPr>
          <a:xfrm>
            <a:off x="1637202" y="3429000"/>
            <a:ext cx="1391748" cy="275431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3704127" y="2178449"/>
            <a:ext cx="1048848" cy="20002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3361226" y="2931375"/>
            <a:ext cx="2372823" cy="36427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3042139" y="3948906"/>
            <a:ext cx="2815736" cy="115649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2431120" y="1261147"/>
            <a:ext cx="1472014" cy="691692"/>
          </a:xfrm>
          <a:prstGeom prst="wedgeRoundRectCallout">
            <a:avLst>
              <a:gd fmla="val 44552" name="adj1"/>
              <a:gd fmla="val 73749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進階檢索</a:t>
            </a:r>
          </a:p>
        </p:txBody>
      </p:sp>
      <p:sp>
        <p:nvSpPr>
          <p:cNvPr id="629" name="Shape 629"/>
          <p:cNvSpPr/>
          <p:nvPr/>
        </p:nvSpPr>
        <p:spPr>
          <a:xfrm>
            <a:off x="6048557" y="2521578"/>
            <a:ext cx="2140085" cy="691692"/>
          </a:xfrm>
          <a:prstGeom prst="wedgeRoundRectCallout">
            <a:avLst>
              <a:gd fmla="val -62263" name="adj1"/>
              <a:gd fmla="val 24043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簡易檢索</a:t>
            </a:r>
          </a:p>
        </p:txBody>
      </p:sp>
      <p:sp>
        <p:nvSpPr>
          <p:cNvPr id="630" name="Shape 630"/>
          <p:cNvSpPr/>
          <p:nvPr/>
        </p:nvSpPr>
        <p:spPr>
          <a:xfrm>
            <a:off x="666751" y="2571502"/>
            <a:ext cx="1666326" cy="552511"/>
          </a:xfrm>
          <a:prstGeom prst="wedgeRoundRectCallout">
            <a:avLst>
              <a:gd fmla="val 26098" name="adj1"/>
              <a:gd fmla="val 99897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3-3. 層面檢索</a:t>
            </a:r>
          </a:p>
        </p:txBody>
      </p:sp>
      <p:sp>
        <p:nvSpPr>
          <p:cNvPr id="631" name="Shape 631"/>
          <p:cNvSpPr/>
          <p:nvPr/>
        </p:nvSpPr>
        <p:spPr>
          <a:xfrm>
            <a:off x="6535135" y="4552888"/>
            <a:ext cx="1874228" cy="552511"/>
          </a:xfrm>
          <a:prstGeom prst="wedgeRoundRectCallout">
            <a:avLst>
              <a:gd fmla="val -86808" name="adj1"/>
              <a:gd fmla="val -15608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3-1. 摘要欄位</a:t>
            </a:r>
          </a:p>
        </p:txBody>
      </p:sp>
      <p:sp>
        <p:nvSpPr>
          <p:cNvPr id="632" name="Shape 632"/>
          <p:cNvSpPr/>
          <p:nvPr/>
        </p:nvSpPr>
        <p:spPr>
          <a:xfrm>
            <a:off x="3790583" y="2467429"/>
            <a:ext cx="1957074" cy="37498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5535967" y="1261147"/>
            <a:ext cx="2140085" cy="691692"/>
          </a:xfrm>
          <a:prstGeom prst="wedgeRoundRectCallout">
            <a:avLst>
              <a:gd fmla="val -44221" name="adj1"/>
              <a:gd fmla="val 141421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3-3. 網站標題</a:t>
            </a:r>
          </a:p>
        </p:txBody>
      </p:sp>
      <p:sp>
        <p:nvSpPr>
          <p:cNvPr id="634" name="Shape 634"/>
          <p:cNvSpPr/>
          <p:nvPr/>
        </p:nvSpPr>
        <p:spPr>
          <a:xfrm>
            <a:off x="4752974" y="2178449"/>
            <a:ext cx="651933" cy="20002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3938876" y="1261147"/>
            <a:ext cx="1472014" cy="691692"/>
          </a:xfrm>
          <a:prstGeom prst="wedgeRoundRectCallout">
            <a:avLst>
              <a:gd fmla="val 29023" name="adj1"/>
              <a:gd fmla="val 73749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管理介面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詳細欄位</a:t>
            </a:r>
          </a:p>
        </p:txBody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2" name="Shape 64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643" name="Shape 6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250" y="1972859"/>
            <a:ext cx="6591180" cy="430923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/>
          <p:nvPr/>
        </p:nvSpPr>
        <p:spPr>
          <a:xfrm>
            <a:off x="1162051" y="4587875"/>
            <a:ext cx="2524124" cy="177323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1162050" y="2949575"/>
            <a:ext cx="3181349" cy="163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4731229" y="3358902"/>
            <a:ext cx="1669571" cy="552511"/>
          </a:xfrm>
          <a:prstGeom prst="wedgeRoundRectCallout">
            <a:avLst>
              <a:gd fmla="val -74536" name="adj1"/>
              <a:gd fmla="val -5264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3-2. 詳細欄位</a:t>
            </a:r>
          </a:p>
        </p:txBody>
      </p:sp>
      <p:sp>
        <p:nvSpPr>
          <p:cNvPr id="647" name="Shape 647"/>
          <p:cNvSpPr/>
          <p:nvPr/>
        </p:nvSpPr>
        <p:spPr>
          <a:xfrm>
            <a:off x="4100431" y="5198238"/>
            <a:ext cx="2024144" cy="552511"/>
          </a:xfrm>
          <a:prstGeom prst="wedgeRoundRectCallout">
            <a:avLst>
              <a:gd fmla="val -74536" name="adj1"/>
              <a:gd fmla="val -5264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3-4. 類似物件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進階檢索</a:t>
            </a:r>
          </a:p>
        </p:txBody>
      </p:sp>
      <p:sp>
        <p:nvSpPr>
          <p:cNvPr id="653" name="Shape 65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654" name="Shape 6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943" y="1725600"/>
            <a:ext cx="7207152" cy="471194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/>
          <p:nvPr/>
        </p:nvSpPr>
        <p:spPr>
          <a:xfrm>
            <a:off x="1901371" y="2659044"/>
            <a:ext cx="1741716" cy="149497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Shape 656"/>
          <p:cNvSpPr/>
          <p:nvPr/>
        </p:nvSpPr>
        <p:spPr>
          <a:xfrm>
            <a:off x="417584" y="1902797"/>
            <a:ext cx="2311101" cy="552511"/>
          </a:xfrm>
          <a:prstGeom prst="wedgeRoundRectCallout">
            <a:avLst>
              <a:gd fmla="val 24692" name="adj1"/>
              <a:gd fmla="val 107696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3-1. 進階檢索欄位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Solr管理介面</a:t>
            </a:r>
          </a:p>
        </p:txBody>
      </p:sp>
      <p:sp>
        <p:nvSpPr>
          <p:cNvPr id="662" name="Shape 66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663" name="Shape 66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7897" y="1846263"/>
            <a:ext cx="6112656" cy="40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3. </a:t>
            </a:r>
          </a:p>
        </p:txBody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3-1. 顯示欄位設定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3-2. 層面檢索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3-3. 網站標題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3-4. 搜尋排序的權重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3-5. 搜尋相似物件排序的權重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3 實作!</a:t>
            </a:r>
          </a:p>
        </p:txBody>
      </p:sp>
      <p:sp>
        <p:nvSpPr>
          <p:cNvPr id="670" name="Shape 67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顯示欄位設定</a:t>
            </a:r>
          </a:p>
        </p:txBody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[solr]\PRACTICE\3-1\edit_display_fields.vm.bat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開啟</a:t>
            </a: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[solr]\example\solr\collection1\conf\velocity\display_fields.vm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.vm檔案請以Notepad++開啟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不同狀態下要顯示的欄位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$result_fields：簡易顯示欄位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$detail_fields：詳細顯示欄位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$similar_fields：</a:t>
            </a:r>
            <a:b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類似資料顯示欄位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$advance_search_fields：</a:t>
            </a:r>
            <a:b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進階檢索可使用的欄位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7" name="Shape 67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78" name="Shape 678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3-1.</a:t>
            </a:r>
          </a:p>
        </p:txBody>
      </p:sp>
      <p:pic>
        <p:nvPicPr>
          <p:cNvPr id="679" name="Shape 6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9607" y="2943225"/>
            <a:ext cx="4195323" cy="3346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Shape 680"/>
          <p:cNvGrpSpPr/>
          <p:nvPr/>
        </p:nvGrpSpPr>
        <p:grpSpPr>
          <a:xfrm>
            <a:off x="6896100" y="476293"/>
            <a:ext cx="1747794" cy="1218551"/>
            <a:chOff x="6896100" y="476293"/>
            <a:chExt cx="1747794" cy="1218551"/>
          </a:xfrm>
        </p:grpSpPr>
        <p:sp>
          <p:nvSpPr>
            <p:cNvPr id="681" name="Shape 681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682" name="Shape 6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at" id="683" name="Shape 6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顯示欄位設定</a:t>
            </a:r>
          </a:p>
        </p:txBody>
      </p:sp>
      <p:sp>
        <p:nvSpPr>
          <p:cNvPr id="689" name="Shape 689"/>
          <p:cNvSpPr txBox="1"/>
          <p:nvPr>
            <p:ph idx="1" type="body"/>
          </p:nvPr>
        </p:nvSpPr>
        <p:spPr>
          <a:xfrm>
            <a:off x="822324" y="3453695"/>
            <a:ext cx="7543801" cy="2874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193548" lvl="1" marL="38404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</a:t>
            </a: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name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': '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 ： 資料欄位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</a:t>
            </a: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label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': 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false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： 欄位標籤說明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false表示不顯示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'字串' 要包括在單引號 ' 之中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</a:t>
            </a: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access_point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': </a:t>
            </a: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true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： 變成鏈結，用這個欄位的資料進行搜尋</a:t>
            </a:r>
            <a:b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(進階檢索沒有這個欄位)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false: 不變成鏈結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'#lens….'： title欄位專用的設定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0" name="Shape 69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91" name="Shape 691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3-1.</a:t>
            </a:r>
          </a:p>
        </p:txBody>
      </p:sp>
      <p:sp>
        <p:nvSpPr>
          <p:cNvPr id="692" name="Shape 692"/>
          <p:cNvSpPr/>
          <p:nvPr/>
        </p:nvSpPr>
        <p:spPr>
          <a:xfrm>
            <a:off x="822325" y="1889902"/>
            <a:ext cx="7543800" cy="1529573"/>
          </a:xfrm>
          <a:prstGeom prst="rect">
            <a:avLst/>
          </a:prstGeom>
          <a:gradFill>
            <a:gsLst>
              <a:gs pos="0">
                <a:srgbClr val="D5D1AD"/>
              </a:gs>
              <a:gs pos="45000">
                <a:srgbClr val="DDDBBB"/>
              </a:gs>
              <a:gs pos="100000">
                <a:srgbClr val="E5E1C0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#set($result_fields = [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{'</a:t>
            </a:r>
            <a:r>
              <a:rPr b="0" i="0" lang="zh-TW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': '</a:t>
            </a: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', </a:t>
            </a:r>
            <a:r>
              <a:rPr b="0" i="0" lang="zh-TW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'label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': </a:t>
            </a: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'</a:t>
            </a:r>
            <a:r>
              <a:rPr b="0" i="0" lang="zh-TW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access_point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':  </a:t>
            </a:r>
          </a:p>
          <a:p>
            <a:pPr indent="-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5555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"</a:t>
            </a: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#lensNoQ&amp;q=id:%22$docId%22&amp;mlt=true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"}</a:t>
            </a:r>
            <a:r>
              <a:rPr b="0" i="0" lang="zh-TW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{'name': 'language', 'label': 'Language', 'access_point': false}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])</a:t>
            </a:r>
          </a:p>
        </p:txBody>
      </p:sp>
      <p:sp>
        <p:nvSpPr>
          <p:cNvPr id="693" name="Shape 693"/>
          <p:cNvSpPr/>
          <p:nvPr/>
        </p:nvSpPr>
        <p:spPr>
          <a:xfrm>
            <a:off x="6943725" y="1737360"/>
            <a:ext cx="1647825" cy="672465"/>
          </a:xfrm>
          <a:prstGeom prst="wedgeRoundRectCallout">
            <a:avLst>
              <a:gd fmla="val -53203" name="adj1"/>
              <a:gd fmla="val 87996" name="adj2"/>
              <a:gd fmla="val 16667" name="adj3"/>
            </a:avLst>
          </a:prstGeom>
          <a:gradFill>
            <a:gsLst>
              <a:gs pos="0">
                <a:srgbClr val="D69E93"/>
              </a:gs>
              <a:gs pos="45000">
                <a:srgbClr val="DDAEA5"/>
              </a:gs>
              <a:gs pos="100000">
                <a:srgbClr val="E6B5AA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設定之間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要加上逗號,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層面檢索</a:t>
            </a:r>
          </a:p>
        </p:txBody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256902" y="1845734"/>
            <a:ext cx="842264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812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[solr]\PRACTICE\3-2~5\edit_solrconfig.xml.bat</a:t>
            </a:r>
          </a:p>
          <a:p>
            <a:pPr indent="-342900" lvl="1" marL="812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開啟[solr]\example\solr\collection1\conf\solrconfig.xml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搜尋&lt;str name="facet.field"&gt;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修改要開啟層面檢索的欄位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7030A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subject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資料欄位名稱</a:t>
            </a:r>
          </a:p>
          <a:p>
            <a:pPr indent="-15240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※ 修改過後需要重新啟動Solr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00" name="Shape 70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01" name="Shape 701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3-2. </a:t>
            </a:r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 b="0" l="0" r="17414" t="0"/>
          <a:stretch/>
        </p:blipFill>
        <p:spPr>
          <a:xfrm>
            <a:off x="4775450" y="3678444"/>
            <a:ext cx="4348964" cy="3178867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/>
          <p:nvPr/>
        </p:nvSpPr>
        <p:spPr>
          <a:xfrm>
            <a:off x="547188" y="3252681"/>
            <a:ext cx="4780833" cy="425763"/>
          </a:xfrm>
          <a:prstGeom prst="rect">
            <a:avLst/>
          </a:prstGeom>
          <a:gradFill>
            <a:gsLst>
              <a:gs pos="0">
                <a:srgbClr val="D5D1AD"/>
              </a:gs>
              <a:gs pos="45000">
                <a:srgbClr val="DDDBBB"/>
              </a:gs>
              <a:gs pos="100000">
                <a:srgbClr val="E5E1C0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&lt;str name="facet.field"&gt;</a:t>
            </a: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&lt;/str&gt;</a:t>
            </a:r>
          </a:p>
        </p:txBody>
      </p:sp>
      <p:sp>
        <p:nvSpPr>
          <p:cNvPr id="704" name="Shape 704"/>
          <p:cNvSpPr/>
          <p:nvPr/>
        </p:nvSpPr>
        <p:spPr>
          <a:xfrm>
            <a:off x="5776686" y="5471886"/>
            <a:ext cx="3367314" cy="56605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t" id="705" name="Shape 7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大綱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0. Apache Solr介紹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1. 系統架設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2. 資料建置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3. 顯示與搜尋的設定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4. 資訊檢索的設定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5. 修改版面</a:t>
            </a: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7475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7368"/>
              <a:buFont typeface="Arial"/>
              <a:buNone/>
            </a:pPr>
            <a:fld id="{00000000-1234-1234-1234-123412341234}" type="slidenum">
              <a:rPr b="0" i="0" lang="zh-TW" sz="18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網站標題</a:t>
            </a:r>
          </a:p>
        </p:txBody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256902" y="1737360"/>
            <a:ext cx="842264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990600" lvl="0" marL="990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[solr]\PRACTICE\3-2~5\edit_solrconfig.xml.bat</a:t>
            </a:r>
          </a:p>
          <a:p>
            <a:pPr indent="-990600" lvl="1" marL="990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開啟[solr]\example\solr\collection1\conf\solrconfig.xml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搜尋&lt;str name="title"&gt;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修改&lt;str name="title"&gt;跟&lt;str name="sub.title"&gt;的值</a:t>
            </a:r>
          </a:p>
          <a:p>
            <a:pPr indent="-15240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※ 修改過後需要重新啟動Solr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2" name="Shape 71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13" name="Shape 713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3-3. </a:t>
            </a:r>
          </a:p>
        </p:txBody>
      </p:sp>
      <p:pic>
        <p:nvPicPr>
          <p:cNvPr id="714" name="Shape 714"/>
          <p:cNvPicPr preferRelativeResize="0"/>
          <p:nvPr/>
        </p:nvPicPr>
        <p:blipFill rotWithShape="1">
          <a:blip r:embed="rId3">
            <a:alphaModFix/>
          </a:blip>
          <a:srcRect b="11820" l="0" r="0" t="13065"/>
          <a:stretch/>
        </p:blipFill>
        <p:spPr>
          <a:xfrm>
            <a:off x="1190170" y="3991429"/>
            <a:ext cx="7345537" cy="2865949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/>
          <p:nvPr/>
        </p:nvSpPr>
        <p:spPr>
          <a:xfrm>
            <a:off x="2249714" y="5893729"/>
            <a:ext cx="5965371" cy="56605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6" name="Shape 716"/>
          <p:cNvGrpSpPr/>
          <p:nvPr/>
        </p:nvGrpSpPr>
        <p:grpSpPr>
          <a:xfrm>
            <a:off x="6896100" y="476293"/>
            <a:ext cx="1747794" cy="1218551"/>
            <a:chOff x="6896100" y="476293"/>
            <a:chExt cx="1747794" cy="1218551"/>
          </a:xfrm>
        </p:grpSpPr>
        <p:sp>
          <p:nvSpPr>
            <p:cNvPr id="717" name="Shape 717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718" name="Shape 7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at" id="719" name="Shape 7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搜尋排序的權重</a:t>
            </a:r>
          </a:p>
        </p:txBody>
      </p:sp>
      <p:sp>
        <p:nvSpPr>
          <p:cNvPr id="725" name="Shape 725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[solr]\PRACTICE\3-2~5\edit_solrconfig.xml.bat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搜尋「</a:t>
            </a:r>
            <a:r>
              <a:rPr b="0" i="0" lang="zh-TW" sz="2400" u="none" cap="none" strike="noStrike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搜尋排序的權重</a:t>
            </a: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」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title^10.0 ：如果title資料欄位有符合，排序優先權重設為10次方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6" name="Shape 72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27" name="Shape 727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3-4. </a:t>
            </a:r>
          </a:p>
        </p:txBody>
      </p:sp>
      <p:sp>
        <p:nvSpPr>
          <p:cNvPr id="728" name="Shape 728"/>
          <p:cNvSpPr/>
          <p:nvPr/>
        </p:nvSpPr>
        <p:spPr>
          <a:xfrm>
            <a:off x="547188" y="2801257"/>
            <a:ext cx="8030755" cy="1611086"/>
          </a:xfrm>
          <a:prstGeom prst="rect">
            <a:avLst/>
          </a:prstGeom>
          <a:gradFill>
            <a:gsLst>
              <a:gs pos="0">
                <a:srgbClr val="D5D1AD"/>
              </a:gs>
              <a:gs pos="45000">
                <a:srgbClr val="DDDBBB"/>
              </a:gs>
              <a:gs pos="100000">
                <a:srgbClr val="E5E1C0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&lt;str name="qf"&gt;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text^0.5 features^1.0 name^1.2 sku^1.5 id^10.0 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       manu^1.1 cat^1.4 title^10.0 description^5.0 keywords^5.0  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       author^2.0 resourcename^1.0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&lt;/str&gt;</a:t>
            </a:r>
          </a:p>
        </p:txBody>
      </p:sp>
      <p:sp>
        <p:nvSpPr>
          <p:cNvPr id="729" name="Shape 729"/>
          <p:cNvSpPr/>
          <p:nvPr/>
        </p:nvSpPr>
        <p:spPr>
          <a:xfrm>
            <a:off x="547188" y="5904972"/>
            <a:ext cx="41553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修改過後需要重新啟動Solr</a:t>
            </a:r>
          </a:p>
        </p:txBody>
      </p:sp>
      <p:pic>
        <p:nvPicPr>
          <p:cNvPr descr="bat" id="730" name="Shape 7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搜尋相似物件排序的權重</a:t>
            </a:r>
          </a:p>
        </p:txBody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[solr]\PRACTICE\3-2~5\edit_solrconfig.xml.bat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搜尋「</a:t>
            </a:r>
            <a:r>
              <a:rPr b="0" i="0" lang="zh-TW" sz="2400" u="none" cap="none" strike="noStrike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搜尋相似物件排序的權重</a:t>
            </a: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」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title^10.0 ：如果title資料欄位有符合，排序優先權重設為10次方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7" name="Shape 73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38" name="Shape 738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3-5. </a:t>
            </a:r>
          </a:p>
        </p:txBody>
      </p:sp>
      <p:sp>
        <p:nvSpPr>
          <p:cNvPr id="739" name="Shape 739"/>
          <p:cNvSpPr/>
          <p:nvPr/>
        </p:nvSpPr>
        <p:spPr>
          <a:xfrm>
            <a:off x="547188" y="2801257"/>
            <a:ext cx="8030755" cy="1611086"/>
          </a:xfrm>
          <a:prstGeom prst="rect">
            <a:avLst/>
          </a:prstGeom>
          <a:gradFill>
            <a:gsLst>
              <a:gs pos="0">
                <a:srgbClr val="D5D1AD"/>
              </a:gs>
              <a:gs pos="45000">
                <a:srgbClr val="DDDBBB"/>
              </a:gs>
              <a:gs pos="100000">
                <a:srgbClr val="E5E1C0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&lt;str name="mlt.qf"&gt;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text^0.5 features^1.0 name^1.2 sku^1.5 id^10.0 manu^1.1 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      cat^1.4 title^10.0 description^5.0 keywords^5.0 author^2.0 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        resourcename^1.0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&lt;/str&gt;</a:t>
            </a:r>
          </a:p>
        </p:txBody>
      </p:sp>
      <p:sp>
        <p:nvSpPr>
          <p:cNvPr id="740" name="Shape 740"/>
          <p:cNvSpPr/>
          <p:nvPr/>
        </p:nvSpPr>
        <p:spPr>
          <a:xfrm>
            <a:off x="547188" y="5904972"/>
            <a:ext cx="41553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修改過後需要重新啟動Solr</a:t>
            </a:r>
          </a:p>
        </p:txBody>
      </p:sp>
      <p:pic>
        <p:nvPicPr>
          <p:cNvPr descr="bat" id="741" name="Shape 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Shape 7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667" y="1843675"/>
            <a:ext cx="6161696" cy="40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3161738"/>
            <a:ext cx="5857875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這資料庫排序都不相關啊?</a:t>
            </a:r>
          </a:p>
        </p:txBody>
      </p:sp>
      <p:sp>
        <p:nvSpPr>
          <p:cNvPr id="749" name="Shape 74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50" name="Shape 750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你還在問</a:t>
            </a:r>
          </a:p>
        </p:txBody>
      </p:sp>
      <p:sp>
        <p:nvSpPr>
          <p:cNvPr id="751" name="Shape 751"/>
          <p:cNvSpPr/>
          <p:nvPr/>
        </p:nvSpPr>
        <p:spPr>
          <a:xfrm>
            <a:off x="2742967" y="5001374"/>
            <a:ext cx="2895698" cy="753583"/>
          </a:xfrm>
          <a:prstGeom prst="wedgeRoundRectCallout">
            <a:avLst>
              <a:gd fmla="val -63833" name="adj1"/>
              <a:gd fmla="val 44428" name="adj2"/>
              <a:gd fmla="val 16667" name="adj3"/>
            </a:avLst>
          </a:prstGeom>
          <a:gradFill>
            <a:gsLst>
              <a:gs pos="0">
                <a:srgbClr val="C34913"/>
              </a:gs>
              <a:gs pos="34000">
                <a:srgbClr val="C24B17"/>
              </a:gs>
              <a:gs pos="70000">
                <a:srgbClr val="C84A14"/>
              </a:gs>
              <a:gs pos="100000">
                <a:srgbClr val="C45524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自己的排序自己救！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25" y="2156093"/>
            <a:ext cx="2416425" cy="2722733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title"/>
          </p:nvPr>
        </p:nvSpPr>
        <p:spPr>
          <a:xfrm>
            <a:off x="2028358" y="286604"/>
            <a:ext cx="6338402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3. 實作!</a:t>
            </a:r>
          </a:p>
        </p:txBody>
      </p:sp>
      <p:sp>
        <p:nvSpPr>
          <p:cNvPr id="759" name="Shape 759"/>
          <p:cNvSpPr txBox="1"/>
          <p:nvPr>
            <p:ph idx="2" type="body"/>
          </p:nvPr>
        </p:nvSpPr>
        <p:spPr>
          <a:xfrm>
            <a:off x="4243388" y="2047876"/>
            <a:ext cx="4566285" cy="40819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3-1.顯示欄位設定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</a:t>
            </a:r>
            <a:b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\3-1\edit_display_fields.vm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更換順序、加入新增的欄位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3-3. 網站標題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</a:t>
            </a:r>
            <a:b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\3-2~5\edit_solrconfig.xml.bat</a:t>
            </a:r>
          </a:p>
        </p:txBody>
      </p:sp>
      <p:sp>
        <p:nvSpPr>
          <p:cNvPr id="760" name="Shape 76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61" name="Shape 761"/>
          <p:cNvSpPr/>
          <p:nvPr/>
        </p:nvSpPr>
        <p:spPr>
          <a:xfrm>
            <a:off x="509222" y="4547504"/>
            <a:ext cx="1819073" cy="1429966"/>
          </a:xfrm>
          <a:prstGeom prst="cloudCallout">
            <a:avLst>
              <a:gd fmla="val 17976" name="adj1"/>
              <a:gd fmla="val -86693" name="adj2"/>
            </a:avLst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2212731" y="2047875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2566172" y="2317378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2568320" y="2522165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Shape 765"/>
          <p:cNvSpPr txBox="1"/>
          <p:nvPr/>
        </p:nvSpPr>
        <p:spPr>
          <a:xfrm>
            <a:off x="1549228" y="2019090"/>
            <a:ext cx="2498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怎麼這麼多設定…</a:t>
            </a:r>
          </a:p>
        </p:txBody>
      </p:sp>
      <p:pic>
        <p:nvPicPr>
          <p:cNvPr descr="confused" id="766" name="Shape 7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158" y="4758269"/>
            <a:ext cx="1218550" cy="1218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,black,account,male,person,people,profile,human,member,user" id="767" name="Shape 7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58" y="476293"/>
            <a:ext cx="1218550" cy="121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Source Sans Pro"/>
              <a:buNone/>
            </a:pPr>
            <a:r>
              <a:rPr b="0" i="0" lang="zh-TW" sz="8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資訊檢索的設定</a:t>
            </a:r>
          </a:p>
        </p:txBody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4.</a:t>
            </a:r>
          </a:p>
        </p:txBody>
      </p:sp>
      <p:sp>
        <p:nvSpPr>
          <p:cNvPr id="774" name="Shape 77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9" name="Shape 779"/>
          <p:cNvCxnSpPr/>
          <p:nvPr/>
        </p:nvCxnSpPr>
        <p:spPr>
          <a:xfrm>
            <a:off x="2482971" y="3795940"/>
            <a:ext cx="0" cy="1539143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sp>
        <p:nvSpPr>
          <p:cNvPr id="780" name="Shape 780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索引與查詢的關係</a:t>
            </a:r>
          </a:p>
        </p:txBody>
      </p:sp>
      <p:sp>
        <p:nvSpPr>
          <p:cNvPr id="781" name="Shape 78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82" name="Shape 782"/>
          <p:cNvSpPr txBox="1"/>
          <p:nvPr/>
        </p:nvSpPr>
        <p:spPr>
          <a:xfrm>
            <a:off x="822325" y="522514"/>
            <a:ext cx="13112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7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2767239" y="522514"/>
            <a:ext cx="13112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78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</a:p>
        </p:txBody>
      </p:sp>
      <p:pic>
        <p:nvPicPr>
          <p:cNvPr descr="crystal,xml" id="784" name="Shape 7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3445" y="2057701"/>
            <a:ext cx="818615" cy="81861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/>
          <p:nvPr/>
        </p:nvSpPr>
        <p:spPr>
          <a:xfrm>
            <a:off x="1510514" y="3336454"/>
            <a:ext cx="1944914" cy="45948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AF8D"/>
              </a:gs>
              <a:gs pos="45000">
                <a:srgbClr val="F4BCA0"/>
              </a:gs>
              <a:gs pos="100000">
                <a:srgbClr val="FDC2A5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Increasing</a:t>
            </a:r>
          </a:p>
        </p:txBody>
      </p:sp>
      <p:pic>
        <p:nvPicPr>
          <p:cNvPr descr="view,refresh,reload" id="786" name="Shape 7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3371" y="3839436"/>
            <a:ext cx="1218550" cy="121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Shape 787"/>
          <p:cNvSpPr txBox="1"/>
          <p:nvPr/>
        </p:nvSpPr>
        <p:spPr>
          <a:xfrm>
            <a:off x="409997" y="4227364"/>
            <a:ext cx="17681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&lt;analyzer type="</a:t>
            </a:r>
            <a:r>
              <a:rPr b="0" i="0" lang="zh-TW" sz="1800" u="none" cap="none" strike="noStrike">
                <a:solidFill>
                  <a:srgbClr val="724108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"&gt;</a:t>
            </a:r>
          </a:p>
        </p:txBody>
      </p:sp>
      <p:sp>
        <p:nvSpPr>
          <p:cNvPr id="788" name="Shape 788"/>
          <p:cNvSpPr/>
          <p:nvPr/>
        </p:nvSpPr>
        <p:spPr>
          <a:xfrm>
            <a:off x="1510514" y="5335083"/>
            <a:ext cx="1944914" cy="45948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AF8D"/>
              </a:gs>
              <a:gs pos="45000">
                <a:srgbClr val="F4BCA0"/>
              </a:gs>
              <a:gs pos="100000">
                <a:srgbClr val="FDC2A5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increas</a:t>
            </a:r>
          </a:p>
        </p:txBody>
      </p:sp>
      <p:cxnSp>
        <p:nvCxnSpPr>
          <p:cNvPr id="789" name="Shape 789"/>
          <p:cNvCxnSpPr>
            <a:stCxn id="784" idx="2"/>
            <a:endCxn id="785" idx="0"/>
          </p:cNvCxnSpPr>
          <p:nvPr/>
        </p:nvCxnSpPr>
        <p:spPr>
          <a:xfrm>
            <a:off x="2482753" y="2876317"/>
            <a:ext cx="300" cy="4602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pic>
        <p:nvPicPr>
          <p:cNvPr descr="database,db" id="790" name="Shape 7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6687" y="4000122"/>
            <a:ext cx="1057950" cy="105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3706860" y="3638252"/>
            <a:ext cx="17681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Solr索引</a:t>
            </a:r>
          </a:p>
        </p:txBody>
      </p:sp>
      <p:cxnSp>
        <p:nvCxnSpPr>
          <p:cNvPr id="792" name="Shape 792"/>
          <p:cNvCxnSpPr/>
          <p:nvPr/>
        </p:nvCxnSpPr>
        <p:spPr>
          <a:xfrm>
            <a:off x="6628919" y="3795940"/>
            <a:ext cx="0" cy="1539143"/>
          </a:xfrm>
          <a:prstGeom prst="straightConnector1">
            <a:avLst/>
          </a:prstGeom>
          <a:noFill/>
          <a:ln cap="flat" cmpd="sng" w="76200">
            <a:solidFill>
              <a:srgbClr val="4A524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sp>
        <p:nvSpPr>
          <p:cNvPr id="793" name="Shape 793"/>
          <p:cNvSpPr/>
          <p:nvPr/>
        </p:nvSpPr>
        <p:spPr>
          <a:xfrm>
            <a:off x="5656462" y="3336454"/>
            <a:ext cx="1944914" cy="45948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9C1B3"/>
              </a:gs>
              <a:gs pos="45000">
                <a:srgbClr val="C6CCC0"/>
              </a:gs>
              <a:gs pos="100000">
                <a:srgbClr val="CDD2C6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RISE</a:t>
            </a:r>
          </a:p>
        </p:txBody>
      </p:sp>
      <p:pic>
        <p:nvPicPr>
          <p:cNvPr descr="view,refresh,reload" id="794" name="Shape 7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319" y="3839436"/>
            <a:ext cx="1218550" cy="121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/>
        </p:nvSpPr>
        <p:spPr>
          <a:xfrm>
            <a:off x="7027656" y="4227364"/>
            <a:ext cx="17681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&lt;analyzer type="query"&gt;</a:t>
            </a:r>
          </a:p>
        </p:txBody>
      </p:sp>
      <p:sp>
        <p:nvSpPr>
          <p:cNvPr id="796" name="Shape 796"/>
          <p:cNvSpPr/>
          <p:nvPr/>
        </p:nvSpPr>
        <p:spPr>
          <a:xfrm>
            <a:off x="5656462" y="5335083"/>
            <a:ext cx="1944914" cy="45948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9C1B3"/>
              </a:gs>
              <a:gs pos="45000">
                <a:srgbClr val="C6CCC0"/>
              </a:gs>
              <a:gs pos="100000">
                <a:srgbClr val="CDD2C6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rise, </a:t>
            </a:r>
            <a:r>
              <a:rPr b="0" i="0" lang="zh-TW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increas</a:t>
            </a:r>
          </a:p>
        </p:txBody>
      </p:sp>
      <p:cxnSp>
        <p:nvCxnSpPr>
          <p:cNvPr id="797" name="Shape 797"/>
          <p:cNvCxnSpPr>
            <a:endCxn id="793" idx="0"/>
          </p:cNvCxnSpPr>
          <p:nvPr/>
        </p:nvCxnSpPr>
        <p:spPr>
          <a:xfrm>
            <a:off x="6628919" y="2876854"/>
            <a:ext cx="0" cy="459600"/>
          </a:xfrm>
          <a:prstGeom prst="straightConnector1">
            <a:avLst/>
          </a:prstGeom>
          <a:noFill/>
          <a:ln cap="flat" cmpd="sng" w="76200">
            <a:solidFill>
              <a:srgbClr val="4A524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cxnSp>
        <p:nvCxnSpPr>
          <p:cNvPr id="798" name="Shape 798"/>
          <p:cNvCxnSpPr>
            <a:stCxn id="788" idx="3"/>
            <a:endCxn id="790" idx="1"/>
          </p:cNvCxnSpPr>
          <p:nvPr/>
        </p:nvCxnSpPr>
        <p:spPr>
          <a:xfrm flipH="1" rot="10800000">
            <a:off x="3455428" y="4529226"/>
            <a:ext cx="571200" cy="1035600"/>
          </a:xfrm>
          <a:prstGeom prst="bentConnector3">
            <a:avLst>
              <a:gd fmla="val 50005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cxnSp>
        <p:nvCxnSpPr>
          <p:cNvPr id="799" name="Shape 799"/>
          <p:cNvCxnSpPr>
            <a:stCxn id="796" idx="1"/>
            <a:endCxn id="790" idx="3"/>
          </p:cNvCxnSpPr>
          <p:nvPr/>
        </p:nvCxnSpPr>
        <p:spPr>
          <a:xfrm rot="10800000">
            <a:off x="5084662" y="4529226"/>
            <a:ext cx="571800" cy="1035600"/>
          </a:xfrm>
          <a:prstGeom prst="bentConnector3">
            <a:avLst>
              <a:gd fmla="val 50000" name="adj1"/>
            </a:avLst>
          </a:prstGeom>
          <a:noFill/>
          <a:ln cap="flat" cmpd="sng" w="76200">
            <a:solidFill>
              <a:srgbClr val="4A524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pic>
        <p:nvPicPr>
          <p:cNvPr descr="input,keyboard" id="800" name="Shape 8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88551" y="1944057"/>
            <a:ext cx="880266" cy="880266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1738348" y="1722120"/>
            <a:ext cx="1489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5884296" y="1722120"/>
            <a:ext cx="1489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4. </a:t>
            </a:r>
          </a:p>
        </p:txBody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4-1. 認識分析器：以text_en為例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4-2. 測試分析器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4-3. 認識斷詞器與過濾器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斷詞器 &lt;tokenizer&gt;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停用字 solr.StopFilterFactory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同義字 solr.SynonymFilterFactory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4. 實作!</a:t>
            </a:r>
          </a:p>
        </p:txBody>
      </p:sp>
      <p:sp>
        <p:nvSpPr>
          <p:cNvPr id="809" name="Shape 80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認識分析器：以text_en為例</a:t>
            </a:r>
          </a:p>
        </p:txBody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[solr]\PRACTICE\4-1\edit_schema.xml.bat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開啟檔案[solr]\example\solr\collection1\conf\schema.xml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搜尋「</a:t>
            </a:r>
            <a:r>
              <a:rPr b="0" i="0" lang="zh-TW" sz="2400" u="none" cap="none" strike="noStrike">
                <a:solidFill>
                  <a:srgbClr val="00B05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認識分析器</a:t>
            </a: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」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找到</a:t>
            </a:r>
          </a:p>
          <a:p>
            <a:pPr indent="-112268" lvl="1" marL="2011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b="0" i="0" lang="zh-TW" sz="1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&lt;fieldType name="text_en" 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6" name="Shape 81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817" name="Shape 817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4-1.</a:t>
            </a:r>
          </a:p>
        </p:txBody>
      </p:sp>
      <p:pic>
        <p:nvPicPr>
          <p:cNvPr id="818" name="Shape 818"/>
          <p:cNvPicPr preferRelativeResize="0"/>
          <p:nvPr/>
        </p:nvPicPr>
        <p:blipFill rotWithShape="1">
          <a:blip r:embed="rId3">
            <a:alphaModFix/>
          </a:blip>
          <a:srcRect b="46568" l="0" r="0" t="0"/>
          <a:stretch/>
        </p:blipFill>
        <p:spPr>
          <a:xfrm>
            <a:off x="4139932" y="2996983"/>
            <a:ext cx="4996937" cy="31542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" id="819" name="Shape 8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4" name="Shape 824"/>
          <p:cNvCxnSpPr/>
          <p:nvPr/>
        </p:nvCxnSpPr>
        <p:spPr>
          <a:xfrm flipH="1">
            <a:off x="2367427" y="3793773"/>
            <a:ext cx="4071" cy="2552166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cxnSp>
        <p:nvCxnSpPr>
          <p:cNvPr id="825" name="Shape 825"/>
          <p:cNvCxnSpPr/>
          <p:nvPr/>
        </p:nvCxnSpPr>
        <p:spPr>
          <a:xfrm>
            <a:off x="6816952" y="3793773"/>
            <a:ext cx="0" cy="255623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sp>
        <p:nvSpPr>
          <p:cNvPr id="826" name="Shape 826"/>
          <p:cNvSpPr txBox="1"/>
          <p:nvPr>
            <p:ph type="title"/>
          </p:nvPr>
        </p:nvSpPr>
        <p:spPr>
          <a:xfrm>
            <a:off x="822949" y="929650"/>
            <a:ext cx="8014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認識分析器：以text_en為例</a:t>
            </a:r>
          </a:p>
        </p:txBody>
      </p:sp>
      <p:sp>
        <p:nvSpPr>
          <p:cNvPr id="827" name="Shape 82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828" name="Shape 828"/>
          <p:cNvSpPr txBox="1"/>
          <p:nvPr>
            <p:ph idx="2" type="body"/>
          </p:nvPr>
        </p:nvSpPr>
        <p:spPr>
          <a:xfrm>
            <a:off x="822325" y="282575"/>
            <a:ext cx="7803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4-1.</a:t>
            </a:r>
          </a:p>
        </p:txBody>
      </p:sp>
      <p:sp>
        <p:nvSpPr>
          <p:cNvPr id="829" name="Shape 829"/>
          <p:cNvSpPr/>
          <p:nvPr/>
        </p:nvSpPr>
        <p:spPr>
          <a:xfrm>
            <a:off x="2475139" y="2079625"/>
            <a:ext cx="4238171" cy="609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5D1AD"/>
              </a:gs>
              <a:gs pos="45000">
                <a:srgbClr val="DDDBBB"/>
              </a:gs>
              <a:gs pos="100000">
                <a:srgbClr val="E5E1C0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&lt;fieldType name="text_en" … &gt;</a:t>
            </a:r>
          </a:p>
        </p:txBody>
      </p:sp>
      <p:sp>
        <p:nvSpPr>
          <p:cNvPr id="830" name="Shape 830"/>
          <p:cNvSpPr/>
          <p:nvPr/>
        </p:nvSpPr>
        <p:spPr>
          <a:xfrm>
            <a:off x="822325" y="3184173"/>
            <a:ext cx="3098346" cy="609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AF8D"/>
              </a:gs>
              <a:gs pos="45000">
                <a:srgbClr val="F4BCA0"/>
              </a:gs>
              <a:gs pos="100000">
                <a:srgbClr val="FDC2A5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&lt;analyzer type="index"&gt;</a:t>
            </a:r>
          </a:p>
        </p:txBody>
      </p:sp>
      <p:sp>
        <p:nvSpPr>
          <p:cNvPr id="831" name="Shape 831"/>
          <p:cNvSpPr/>
          <p:nvPr/>
        </p:nvSpPr>
        <p:spPr>
          <a:xfrm>
            <a:off x="5267779" y="3184173"/>
            <a:ext cx="3098346" cy="609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9C1B3"/>
              </a:gs>
              <a:gs pos="45000">
                <a:srgbClr val="C6CCC0"/>
              </a:gs>
              <a:gs pos="100000">
                <a:srgbClr val="CDD2C6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&lt;analyzer type="query"&gt;</a:t>
            </a:r>
          </a:p>
        </p:txBody>
      </p:sp>
      <p:sp>
        <p:nvSpPr>
          <p:cNvPr id="832" name="Shape 832"/>
          <p:cNvSpPr/>
          <p:nvPr/>
        </p:nvSpPr>
        <p:spPr>
          <a:xfrm>
            <a:off x="1545091" y="4107026"/>
            <a:ext cx="1652814" cy="36339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AF8D"/>
              </a:gs>
              <a:gs pos="45000">
                <a:srgbClr val="F4BCA0"/>
              </a:gs>
              <a:gs pos="100000">
                <a:srgbClr val="FDC2A5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&lt;tokenizer&gt;</a:t>
            </a:r>
          </a:p>
        </p:txBody>
      </p:sp>
      <p:sp>
        <p:nvSpPr>
          <p:cNvPr id="833" name="Shape 833"/>
          <p:cNvSpPr/>
          <p:nvPr/>
        </p:nvSpPr>
        <p:spPr>
          <a:xfrm>
            <a:off x="1545091" y="4670624"/>
            <a:ext cx="1652814" cy="36339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AF8D"/>
              </a:gs>
              <a:gs pos="45000">
                <a:srgbClr val="F4BCA0"/>
              </a:gs>
              <a:gs pos="100000">
                <a:srgbClr val="FDC2A5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&lt;filter&gt;</a:t>
            </a:r>
          </a:p>
        </p:txBody>
      </p:sp>
      <p:sp>
        <p:nvSpPr>
          <p:cNvPr id="834" name="Shape 834"/>
          <p:cNvSpPr/>
          <p:nvPr/>
        </p:nvSpPr>
        <p:spPr>
          <a:xfrm>
            <a:off x="1545091" y="5240586"/>
            <a:ext cx="1652814" cy="36339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AF8D"/>
              </a:gs>
              <a:gs pos="45000">
                <a:srgbClr val="F4BCA0"/>
              </a:gs>
              <a:gs pos="100000">
                <a:srgbClr val="FDC2A5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&lt;filter&gt;</a:t>
            </a:r>
          </a:p>
        </p:txBody>
      </p:sp>
      <p:sp>
        <p:nvSpPr>
          <p:cNvPr id="835" name="Shape 835"/>
          <p:cNvSpPr/>
          <p:nvPr/>
        </p:nvSpPr>
        <p:spPr>
          <a:xfrm>
            <a:off x="1545091" y="5797495"/>
            <a:ext cx="1652814" cy="36339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0AF8D"/>
              </a:gs>
              <a:gs pos="45000">
                <a:srgbClr val="F4BCA0"/>
              </a:gs>
              <a:gs pos="100000">
                <a:srgbClr val="FDC2A5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&lt;filter&gt;</a:t>
            </a:r>
          </a:p>
        </p:txBody>
      </p:sp>
      <p:sp>
        <p:nvSpPr>
          <p:cNvPr id="836" name="Shape 836"/>
          <p:cNvSpPr/>
          <p:nvPr/>
        </p:nvSpPr>
        <p:spPr>
          <a:xfrm>
            <a:off x="5990545" y="4107026"/>
            <a:ext cx="1652814" cy="36339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9C1B3"/>
              </a:gs>
              <a:gs pos="45000">
                <a:srgbClr val="C6CCC0"/>
              </a:gs>
              <a:gs pos="100000">
                <a:srgbClr val="CDD2C6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&lt;tokenizer&gt;</a:t>
            </a:r>
          </a:p>
        </p:txBody>
      </p:sp>
      <p:sp>
        <p:nvSpPr>
          <p:cNvPr id="837" name="Shape 837"/>
          <p:cNvSpPr/>
          <p:nvPr/>
        </p:nvSpPr>
        <p:spPr>
          <a:xfrm>
            <a:off x="5990545" y="4670624"/>
            <a:ext cx="1652814" cy="36339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9C1B3"/>
              </a:gs>
              <a:gs pos="45000">
                <a:srgbClr val="C6CCC0"/>
              </a:gs>
              <a:gs pos="100000">
                <a:srgbClr val="CDD2C6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&lt;filter&gt;</a:t>
            </a:r>
          </a:p>
        </p:txBody>
      </p:sp>
      <p:sp>
        <p:nvSpPr>
          <p:cNvPr id="838" name="Shape 838"/>
          <p:cNvSpPr/>
          <p:nvPr/>
        </p:nvSpPr>
        <p:spPr>
          <a:xfrm>
            <a:off x="5990545" y="5240586"/>
            <a:ext cx="1652814" cy="36339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9C1B3"/>
              </a:gs>
              <a:gs pos="45000">
                <a:srgbClr val="C6CCC0"/>
              </a:gs>
              <a:gs pos="100000">
                <a:srgbClr val="CDD2C6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&lt;filter&gt;</a:t>
            </a:r>
          </a:p>
        </p:txBody>
      </p:sp>
      <p:sp>
        <p:nvSpPr>
          <p:cNvPr id="839" name="Shape 839"/>
          <p:cNvSpPr/>
          <p:nvPr/>
        </p:nvSpPr>
        <p:spPr>
          <a:xfrm>
            <a:off x="5990545" y="5797495"/>
            <a:ext cx="1652814" cy="36339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9C1B3"/>
              </a:gs>
              <a:gs pos="45000">
                <a:srgbClr val="C6CCC0"/>
              </a:gs>
              <a:gs pos="100000">
                <a:srgbClr val="CDD2C6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&lt;filter&gt;</a:t>
            </a:r>
          </a:p>
        </p:txBody>
      </p:sp>
      <p:cxnSp>
        <p:nvCxnSpPr>
          <p:cNvPr id="840" name="Shape 840"/>
          <p:cNvCxnSpPr>
            <a:stCxn id="829" idx="2"/>
            <a:endCxn id="830" idx="0"/>
          </p:cNvCxnSpPr>
          <p:nvPr/>
        </p:nvCxnSpPr>
        <p:spPr>
          <a:xfrm rot="5400000">
            <a:off x="3235375" y="1825375"/>
            <a:ext cx="495000" cy="22227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cxnSp>
        <p:nvCxnSpPr>
          <p:cNvPr id="841" name="Shape 841"/>
          <p:cNvCxnSpPr>
            <a:stCxn id="829" idx="2"/>
            <a:endCxn id="831" idx="0"/>
          </p:cNvCxnSpPr>
          <p:nvPr/>
        </p:nvCxnSpPr>
        <p:spPr>
          <a:xfrm flipH="1" rot="-5400000">
            <a:off x="5458075" y="1825375"/>
            <a:ext cx="495000" cy="22227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38100" rotWithShape="0" algn="br" dir="2700000" dist="25400">
              <a:srgbClr val="000000">
                <a:alpha val="60000"/>
              </a:srgbClr>
            </a:outerShdw>
          </a:effectLst>
        </p:spPr>
      </p:cxnSp>
      <p:sp>
        <p:nvSpPr>
          <p:cNvPr id="842" name="Shape 842"/>
          <p:cNvSpPr/>
          <p:nvPr/>
        </p:nvSpPr>
        <p:spPr>
          <a:xfrm>
            <a:off x="2165825" y="6345939"/>
            <a:ext cx="403204" cy="403204"/>
          </a:xfrm>
          <a:prstGeom prst="ellipse">
            <a:avLst/>
          </a:prstGeom>
          <a:gradFill>
            <a:gsLst>
              <a:gs pos="0">
                <a:srgbClr val="F07B00"/>
              </a:gs>
              <a:gs pos="34000">
                <a:srgbClr val="EE7B00"/>
              </a:gs>
              <a:gs pos="70000">
                <a:srgbClr val="F77E00"/>
              </a:gs>
              <a:gs pos="100000">
                <a:srgbClr val="EE83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6619422" y="6350011"/>
            <a:ext cx="395060" cy="395060"/>
          </a:xfrm>
          <a:prstGeom prst="ellipse">
            <a:avLst/>
          </a:prstGeom>
          <a:gradFill>
            <a:gsLst>
              <a:gs pos="0">
                <a:srgbClr val="89977A"/>
              </a:gs>
              <a:gs pos="34000">
                <a:srgbClr val="89987C"/>
              </a:gs>
              <a:gs pos="70000">
                <a:srgbClr val="8D9B7D"/>
              </a:gs>
              <a:gs pos="100000">
                <a:srgbClr val="94A18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Source Sans Pro"/>
              <a:buNone/>
            </a:pPr>
            <a:r>
              <a:rPr b="0" i="0" lang="zh-TW" sz="8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Apache Solr介紹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0.</a:t>
            </a: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Shape 848"/>
          <p:cNvPicPr preferRelativeResize="0"/>
          <p:nvPr/>
        </p:nvPicPr>
        <p:blipFill rotWithShape="1">
          <a:blip r:embed="rId3">
            <a:alphaModFix/>
          </a:blip>
          <a:srcRect b="31164" l="0" r="0" t="0"/>
          <a:stretch/>
        </p:blipFill>
        <p:spPr>
          <a:xfrm>
            <a:off x="334282" y="3160639"/>
            <a:ext cx="8512289" cy="3653834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Shape 849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測試分析器</a:t>
            </a:r>
          </a:p>
        </p:txBody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[solr]\PRACTICE\4-2\open_analysis.bat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開啟網站http://localhost:8983/solr/#/collection1/analysis? analysis.fieldtype=text_en</a:t>
            </a:r>
          </a:p>
        </p:txBody>
      </p:sp>
      <p:sp>
        <p:nvSpPr>
          <p:cNvPr id="851" name="Shape 85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852" name="Shape 852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4-2.</a:t>
            </a:r>
          </a:p>
        </p:txBody>
      </p:sp>
      <p:sp>
        <p:nvSpPr>
          <p:cNvPr id="853" name="Shape 853"/>
          <p:cNvSpPr/>
          <p:nvPr/>
        </p:nvSpPr>
        <p:spPr>
          <a:xfrm>
            <a:off x="3070225" y="3071738"/>
            <a:ext cx="1647825" cy="672465"/>
          </a:xfrm>
          <a:prstGeom prst="wedgeRoundRectCallout">
            <a:avLst>
              <a:gd fmla="val -67846" name="adj1"/>
              <a:gd fmla="val 54002" name="adj2"/>
              <a:gd fmla="val 16667" name="adj3"/>
            </a:avLst>
          </a:prstGeom>
          <a:gradFill>
            <a:gsLst>
              <a:gs pos="0">
                <a:srgbClr val="F0AF8D"/>
              </a:gs>
              <a:gs pos="45000">
                <a:srgbClr val="F4BCA0"/>
              </a:gs>
              <a:gs pos="100000">
                <a:srgbClr val="FDC2A5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輸入index</a:t>
            </a:r>
          </a:p>
        </p:txBody>
      </p:sp>
      <p:sp>
        <p:nvSpPr>
          <p:cNvPr id="854" name="Shape 854"/>
          <p:cNvSpPr/>
          <p:nvPr/>
        </p:nvSpPr>
        <p:spPr>
          <a:xfrm>
            <a:off x="6626135" y="3071738"/>
            <a:ext cx="1647825" cy="672465"/>
          </a:xfrm>
          <a:prstGeom prst="wedgeRoundRectCallout">
            <a:avLst>
              <a:gd fmla="val -67846" name="adj1"/>
              <a:gd fmla="val 54002" name="adj2"/>
              <a:gd fmla="val 16667" name="adj3"/>
            </a:avLst>
          </a:prstGeom>
          <a:gradFill>
            <a:gsLst>
              <a:gs pos="0">
                <a:srgbClr val="B9C1B3"/>
              </a:gs>
              <a:gs pos="45000">
                <a:srgbClr val="C6CCC0"/>
              </a:gs>
              <a:gs pos="100000">
                <a:srgbClr val="CDD2C6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輸入query</a:t>
            </a:r>
          </a:p>
        </p:txBody>
      </p:sp>
      <p:sp>
        <p:nvSpPr>
          <p:cNvPr id="855" name="Shape 855"/>
          <p:cNvSpPr/>
          <p:nvPr/>
        </p:nvSpPr>
        <p:spPr>
          <a:xfrm>
            <a:off x="5715000" y="6146800"/>
            <a:ext cx="571500" cy="31298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Shape 856"/>
          <p:cNvSpPr/>
          <p:nvPr/>
        </p:nvSpPr>
        <p:spPr>
          <a:xfrm>
            <a:off x="2167391" y="5923140"/>
            <a:ext cx="571500" cy="31298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7" name="Shape 857"/>
          <p:cNvCxnSpPr>
            <a:stCxn id="856" idx="3"/>
            <a:endCxn id="855" idx="1"/>
          </p:cNvCxnSpPr>
          <p:nvPr/>
        </p:nvCxnSpPr>
        <p:spPr>
          <a:xfrm>
            <a:off x="2738891" y="6079633"/>
            <a:ext cx="2976000" cy="223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triangle"/>
            <a:tailEnd len="lg" w="lg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858" name="Shape 858"/>
          <p:cNvSpPr txBox="1"/>
          <p:nvPr/>
        </p:nvSpPr>
        <p:spPr>
          <a:xfrm>
            <a:off x="3505200" y="5664200"/>
            <a:ext cx="12128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結果符合！</a:t>
            </a:r>
          </a:p>
        </p:txBody>
      </p:sp>
      <p:grpSp>
        <p:nvGrpSpPr>
          <p:cNvPr id="859" name="Shape 859"/>
          <p:cNvGrpSpPr/>
          <p:nvPr/>
        </p:nvGrpSpPr>
        <p:grpSpPr>
          <a:xfrm>
            <a:off x="6896100" y="476293"/>
            <a:ext cx="1747794" cy="1218551"/>
            <a:chOff x="6896100" y="476293"/>
            <a:chExt cx="1747794" cy="1218551"/>
          </a:xfrm>
        </p:grpSpPr>
        <p:sp>
          <p:nvSpPr>
            <p:cNvPr id="860" name="Shape 860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861" name="Shape 8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at" id="862" name="Shape 8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認識斷詞器與過濾器</a:t>
            </a:r>
          </a:p>
        </p:txBody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822959" y="1845734"/>
            <a:ext cx="7543801" cy="4415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&lt;tokenizer class="solr.StandardTokenizerFactory"/&gt;</a:t>
            </a:r>
            <a:b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標準斷詞器：英文以單字斷詞、中文以一個字斷詞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&lt;filter class="solr.StopFilterFactory"/&gt;</a:t>
            </a:r>
            <a:b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停用字與停用字典設定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&lt;filter class="solr.SynonymFilterFactory"/&gt;</a:t>
            </a:r>
            <a:b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同義字擴展設定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&lt;filter class="solr.LowerCaseFilterFactory"/&gt;</a:t>
            </a:r>
            <a:b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英文字全部小寫化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&lt;filter class="solr.PorterStemFilterFactory"/&gt;</a:t>
            </a:r>
            <a:b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詞幹切截</a:t>
            </a:r>
          </a:p>
        </p:txBody>
      </p:sp>
      <p:sp>
        <p:nvSpPr>
          <p:cNvPr id="869" name="Shape 86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870" name="Shape 870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4-3.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斷詞器 &lt;tokenizer&gt;</a:t>
            </a:r>
          </a:p>
        </p:txBody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822959" y="2743200"/>
            <a:ext cx="7543801" cy="3125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除了標準斷詞器之外，中文界還有其他知名斷詞器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Paoding：庖丁解牛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Imdic-Chinese-Analyzer：智慧型詞典使用的斷詞器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IKAnalyzer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Mmseg4j：基於MMSeg演算法開發的斷詞器</a:t>
            </a:r>
          </a:p>
        </p:txBody>
      </p:sp>
      <p:sp>
        <p:nvSpPr>
          <p:cNvPr id="877" name="Shape 87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878" name="Shape 878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4-3.認識斷詞器與過濾器</a:t>
            </a:r>
          </a:p>
        </p:txBody>
      </p:sp>
      <p:sp>
        <p:nvSpPr>
          <p:cNvPr id="879" name="Shape 879"/>
          <p:cNvSpPr/>
          <p:nvPr/>
        </p:nvSpPr>
        <p:spPr>
          <a:xfrm>
            <a:off x="547188" y="1904637"/>
            <a:ext cx="8030755" cy="479788"/>
          </a:xfrm>
          <a:prstGeom prst="rect">
            <a:avLst/>
          </a:prstGeom>
          <a:gradFill>
            <a:gsLst>
              <a:gs pos="0">
                <a:srgbClr val="D5D1AD"/>
              </a:gs>
              <a:gs pos="45000">
                <a:srgbClr val="DDDBBB"/>
              </a:gs>
              <a:gs pos="100000">
                <a:srgbClr val="E5E1C0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&lt;tokenizer class="</a:t>
            </a: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solr.StandardTokenizerFactory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"/&gt;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停用字 </a:t>
            </a:r>
            <a:r>
              <a:rPr b="0" i="0" lang="zh-TW" sz="3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solr.StopFilterFactory</a:t>
            </a:r>
          </a:p>
        </p:txBody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373552" y="3683000"/>
            <a:ext cx="7543801" cy="2186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15240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52400" lvl="0" marL="5334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[solr]\PRACTICE\4-3</a:t>
            </a:r>
            <a:b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\edit_stopwords_en.txt.bat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每行一個停用字</a:t>
            </a:r>
          </a:p>
          <a:p>
            <a:pPr indent="-15240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※ 修改停用字需要重新啟動Solr</a:t>
            </a:r>
          </a:p>
        </p:txBody>
      </p:sp>
      <p:sp>
        <p:nvSpPr>
          <p:cNvPr id="886" name="Shape 88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887" name="Shape 887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4-3.認識斷詞器與過濾器</a:t>
            </a:r>
          </a:p>
        </p:txBody>
      </p:sp>
      <p:sp>
        <p:nvSpPr>
          <p:cNvPr id="888" name="Shape 888"/>
          <p:cNvSpPr/>
          <p:nvPr/>
        </p:nvSpPr>
        <p:spPr>
          <a:xfrm>
            <a:off x="178889" y="1904636"/>
            <a:ext cx="5231312" cy="1422763"/>
          </a:xfrm>
          <a:prstGeom prst="rect">
            <a:avLst/>
          </a:prstGeom>
          <a:gradFill>
            <a:gsLst>
              <a:gs pos="0">
                <a:srgbClr val="D5D1AD"/>
              </a:gs>
              <a:gs pos="45000">
                <a:srgbClr val="DDDBBB"/>
              </a:gs>
              <a:gs pos="100000">
                <a:srgbClr val="E5E1C0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&lt;filter class="solr.StopFilterFactory"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ignoreCase="true"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words="</a:t>
            </a: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lang/stopwords_en.txt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/&gt;</a:t>
            </a:r>
          </a:p>
        </p:txBody>
      </p:sp>
      <p:pic>
        <p:nvPicPr>
          <p:cNvPr id="889" name="Shape 8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7653" y="1832178"/>
            <a:ext cx="3900780" cy="4608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0" name="Shape 890"/>
          <p:cNvCxnSpPr/>
          <p:nvPr/>
        </p:nvCxnSpPr>
        <p:spPr>
          <a:xfrm>
            <a:off x="2819400" y="2962240"/>
            <a:ext cx="2418300" cy="532500"/>
          </a:xfrm>
          <a:prstGeom prst="bentConnector3">
            <a:avLst>
              <a:gd fmla="val 10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grpSp>
        <p:nvGrpSpPr>
          <p:cNvPr id="891" name="Shape 891"/>
          <p:cNvGrpSpPr/>
          <p:nvPr/>
        </p:nvGrpSpPr>
        <p:grpSpPr>
          <a:xfrm>
            <a:off x="6896100" y="476293"/>
            <a:ext cx="1747794" cy="1218551"/>
            <a:chOff x="6896100" y="476293"/>
            <a:chExt cx="1747794" cy="1218551"/>
          </a:xfrm>
        </p:grpSpPr>
        <p:sp>
          <p:nvSpPr>
            <p:cNvPr id="892" name="Shape 892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893" name="Shape 8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at" id="894" name="Shape 8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889" y="4145982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text_general的停用字</a:t>
            </a:r>
          </a:p>
        </p:txBody>
      </p:sp>
      <p:sp>
        <p:nvSpPr>
          <p:cNvPr id="900" name="Shape 900"/>
          <p:cNvSpPr txBox="1"/>
          <p:nvPr>
            <p:ph idx="1" type="body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152400" lvl="0" marL="533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[solr]\PRACTICE\4-3</a:t>
            </a:r>
            <a:b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\edit_stopwords.txt.bat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檔案位置：[solr]\example\solr\config\stopwords.txt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由於Search UI欄位預設多為text_general而非text_en，因此應設定stopwords.txt</a:t>
            </a:r>
          </a:p>
        </p:txBody>
      </p:sp>
      <p:pic>
        <p:nvPicPr>
          <p:cNvPr id="901" name="Shape 90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4075" y="3267397"/>
            <a:ext cx="3702050" cy="2272657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903" name="Shape 903"/>
          <p:cNvSpPr txBox="1"/>
          <p:nvPr>
            <p:ph idx="3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4-3.認識斷詞器與過濾器</a:t>
            </a:r>
          </a:p>
        </p:txBody>
      </p:sp>
      <p:sp>
        <p:nvSpPr>
          <p:cNvPr id="904" name="Shape 904"/>
          <p:cNvSpPr/>
          <p:nvPr/>
        </p:nvSpPr>
        <p:spPr>
          <a:xfrm>
            <a:off x="5588000" y="2387352"/>
            <a:ext cx="2070100" cy="663293"/>
          </a:xfrm>
          <a:prstGeom prst="wedgeRoundRectCallout">
            <a:avLst>
              <a:gd fmla="val -11631" name="adj1"/>
              <a:gd fmla="val 104623" name="adj2"/>
              <a:gd fmla="val 16667" name="adj3"/>
            </a:avLst>
          </a:prstGeom>
          <a:gradFill>
            <a:gsLst>
              <a:gs pos="0">
                <a:srgbClr val="D69E93"/>
              </a:gs>
              <a:gs pos="45000">
                <a:srgbClr val="DDAEA5"/>
              </a:gs>
              <a:gs pos="100000">
                <a:srgbClr val="E6B5AA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搜尋are找不到</a:t>
            </a:r>
          </a:p>
        </p:txBody>
      </p:sp>
      <p:pic>
        <p:nvPicPr>
          <p:cNvPr descr="bat" id="905" name="Shape 9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321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/>
          <p:nvPr/>
        </p:nvSpPr>
        <p:spPr>
          <a:xfrm>
            <a:off x="6339263" y="242891"/>
            <a:ext cx="2070100" cy="663293"/>
          </a:xfrm>
          <a:prstGeom prst="wedgeRoundRectCallout">
            <a:avLst>
              <a:gd fmla="val -41042" name="adj1"/>
              <a:gd fmla="val 90019" name="adj2"/>
              <a:gd fmla="val 16667" name="adj3"/>
            </a:avLst>
          </a:prstGeom>
          <a:gradFill>
            <a:gsLst>
              <a:gs pos="0">
                <a:srgbClr val="D69E93"/>
              </a:gs>
              <a:gs pos="45000">
                <a:srgbClr val="DDAEA5"/>
              </a:gs>
              <a:gs pos="100000">
                <a:srgbClr val="E6B5AA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給Search UI用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同義字 </a:t>
            </a:r>
            <a:r>
              <a:rPr b="0" i="0" lang="zh-TW" sz="36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solr.SynonymFilterFactory</a:t>
            </a:r>
          </a:p>
        </p:txBody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373552" y="3683000"/>
            <a:ext cx="7543801" cy="2186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152400" lvl="0" marL="723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[solr]\PRACTICE\4-3</a:t>
            </a:r>
            <a:b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\edit_synonyms.txt.bat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被取代的字 =&gt; 用來取代的字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同義字A, 同義字B, 同義字 C</a:t>
            </a:r>
          </a:p>
          <a:p>
            <a:pPr indent="-152400" lvl="0" marL="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※ 修改停用字需要重新啟動Solr</a:t>
            </a:r>
          </a:p>
        </p:txBody>
      </p:sp>
      <p:sp>
        <p:nvSpPr>
          <p:cNvPr id="913" name="Shape 913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914" name="Shape 914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4-3.認識斷詞器與過濾器</a:t>
            </a:r>
          </a:p>
        </p:txBody>
      </p:sp>
      <p:sp>
        <p:nvSpPr>
          <p:cNvPr id="915" name="Shape 915"/>
          <p:cNvSpPr/>
          <p:nvPr/>
        </p:nvSpPr>
        <p:spPr>
          <a:xfrm>
            <a:off x="178889" y="1904636"/>
            <a:ext cx="5231312" cy="1422763"/>
          </a:xfrm>
          <a:prstGeom prst="rect">
            <a:avLst/>
          </a:prstGeom>
          <a:gradFill>
            <a:gsLst>
              <a:gs pos="0">
                <a:srgbClr val="D5D1AD"/>
              </a:gs>
              <a:gs pos="45000">
                <a:srgbClr val="DDDBBB"/>
              </a:gs>
              <a:gs pos="100000">
                <a:srgbClr val="E5E1C0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&lt;filter class="solr.SynonymFilterFactory"   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synonyms="</a:t>
            </a:r>
            <a:r>
              <a:rPr b="0" i="0" lang="zh-TW" sz="1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synonyms.txt</a:t>
            </a: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ignoreCase="true" expand="true"/&gt;</a:t>
            </a:r>
          </a:p>
        </p:txBody>
      </p:sp>
      <p:cxnSp>
        <p:nvCxnSpPr>
          <p:cNvPr id="916" name="Shape 916"/>
          <p:cNvCxnSpPr/>
          <p:nvPr/>
        </p:nvCxnSpPr>
        <p:spPr>
          <a:xfrm>
            <a:off x="2819400" y="2962240"/>
            <a:ext cx="2418300" cy="532500"/>
          </a:xfrm>
          <a:prstGeom prst="bentConnector3">
            <a:avLst>
              <a:gd fmla="val 10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lg" w="lg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917" name="Shape 9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7653" y="1832178"/>
            <a:ext cx="3900780" cy="4608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8" name="Shape 918"/>
          <p:cNvGrpSpPr/>
          <p:nvPr/>
        </p:nvGrpSpPr>
        <p:grpSpPr>
          <a:xfrm>
            <a:off x="7289800" y="114298"/>
            <a:ext cx="1747794" cy="1218551"/>
            <a:chOff x="6896100" y="476293"/>
            <a:chExt cx="1747794" cy="1218551"/>
          </a:xfrm>
        </p:grpSpPr>
        <p:sp>
          <p:nvSpPr>
            <p:cNvPr id="919" name="Shape 919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920" name="Shape 9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at" id="921" name="Shape 9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197" y="3683000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Shape 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25" y="2156093"/>
            <a:ext cx="2416425" cy="2722733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Shape 928"/>
          <p:cNvSpPr txBox="1"/>
          <p:nvPr>
            <p:ph type="title"/>
          </p:nvPr>
        </p:nvSpPr>
        <p:spPr>
          <a:xfrm>
            <a:off x="2028358" y="286604"/>
            <a:ext cx="6338402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4. 實作!</a:t>
            </a:r>
          </a:p>
        </p:txBody>
      </p:sp>
      <p:sp>
        <p:nvSpPr>
          <p:cNvPr id="929" name="Shape 929"/>
          <p:cNvSpPr txBox="1"/>
          <p:nvPr>
            <p:ph idx="2" type="body"/>
          </p:nvPr>
        </p:nvSpPr>
        <p:spPr>
          <a:xfrm>
            <a:off x="4243388" y="2047876"/>
            <a:ext cx="4566285" cy="40819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4-2. 測試分析器：輸入任意中英文看看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[solr]\PRACTICE\4-2</a:t>
            </a:r>
            <a:b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\open_analysis.bat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4-3. 修改停用字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[solr]\PRACTICE\4-3</a:t>
            </a:r>
            <a:b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\edit_stopwords_en.txt.bat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4-3. 修改同義詞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[solr]\PRACTICE\4-3</a:t>
            </a:r>
            <a:b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\edit_synonyms.txt.bat</a:t>
            </a:r>
          </a:p>
        </p:txBody>
      </p:sp>
      <p:sp>
        <p:nvSpPr>
          <p:cNvPr id="930" name="Shape 93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931" name="Shape 931"/>
          <p:cNvSpPr/>
          <p:nvPr/>
        </p:nvSpPr>
        <p:spPr>
          <a:xfrm>
            <a:off x="509222" y="4547504"/>
            <a:ext cx="1819073" cy="1429966"/>
          </a:xfrm>
          <a:prstGeom prst="cloudCallout">
            <a:avLst>
              <a:gd fmla="val 17976" name="adj1"/>
              <a:gd fmla="val -86693" name="adj2"/>
            </a:avLst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2212731" y="2047875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2566172" y="2317378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2568320" y="2522165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Shape 935"/>
          <p:cNvSpPr txBox="1"/>
          <p:nvPr/>
        </p:nvSpPr>
        <p:spPr>
          <a:xfrm>
            <a:off x="1549228" y="2019090"/>
            <a:ext cx="2498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檢索好複雜啊！</a:t>
            </a:r>
          </a:p>
        </p:txBody>
      </p:sp>
      <p:pic>
        <p:nvPicPr>
          <p:cNvPr descr="startle" id="936" name="Shape 9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222" y="4592808"/>
            <a:ext cx="1218550" cy="1218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,black,account,male,person,people,profile,human,member,user" id="937" name="Shape 9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158" y="476293"/>
            <a:ext cx="1218550" cy="121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5080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Source Sans Pro"/>
              <a:buNone/>
            </a:pPr>
            <a:r>
              <a:rPr b="0" i="0" lang="zh-TW" sz="8000" u="none" cap="none" strike="noStrike">
                <a:solidFill>
                  <a:srgbClr val="26262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修改版面</a:t>
            </a:r>
          </a:p>
        </p:txBody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524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5.</a:t>
            </a:r>
          </a:p>
        </p:txBody>
      </p:sp>
      <p:sp>
        <p:nvSpPr>
          <p:cNvPr id="944" name="Shape 94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Search UI的版面</a:t>
            </a:r>
          </a:p>
        </p:txBody>
      </p:sp>
      <p:sp>
        <p:nvSpPr>
          <p:cNvPr id="950" name="Shape 95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951" name="Shape 9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377" y="1846263"/>
            <a:ext cx="6161696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/>
          <p:nvPr/>
        </p:nvSpPr>
        <p:spPr>
          <a:xfrm>
            <a:off x="174625" y="3871838"/>
            <a:ext cx="2860675" cy="1309762"/>
          </a:xfrm>
          <a:prstGeom prst="wedgeRoundRectCallout">
            <a:avLst>
              <a:gd fmla="val 64008" name="adj1"/>
              <a:gd fmla="val -19691" name="adj2"/>
              <a:gd fmla="val 16667" name="adj3"/>
            </a:avLst>
          </a:prstGeom>
          <a:gradFill>
            <a:gsLst>
              <a:gs pos="0">
                <a:srgbClr val="F0AF8D"/>
              </a:gs>
              <a:gs pos="45000">
                <a:srgbClr val="F4BCA0"/>
              </a:gs>
              <a:gs pos="100000">
                <a:srgbClr val="FDC2A5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5-1.</a:t>
            </a:r>
          </a:p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Velocity樣板語言</a:t>
            </a:r>
          </a:p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與CSS樣式檔</a:t>
            </a:r>
          </a:p>
        </p:txBody>
      </p:sp>
      <p:sp>
        <p:nvSpPr>
          <p:cNvPr id="953" name="Shape 953"/>
          <p:cNvSpPr/>
          <p:nvPr/>
        </p:nvSpPr>
        <p:spPr>
          <a:xfrm>
            <a:off x="5661025" y="2072530"/>
            <a:ext cx="2860675" cy="1309762"/>
          </a:xfrm>
          <a:prstGeom prst="wedgeRoundRectCallout">
            <a:avLst>
              <a:gd fmla="val -103361" name="adj1"/>
              <a:gd fmla="val -23569" name="adj2"/>
              <a:gd fmla="val 16667" name="adj3"/>
            </a:avLst>
          </a:prstGeom>
          <a:gradFill>
            <a:gsLst>
              <a:gs pos="0">
                <a:srgbClr val="F0AF8D"/>
              </a:gs>
              <a:gs pos="45000">
                <a:srgbClr val="F4BCA0"/>
              </a:gs>
              <a:gs pos="100000">
                <a:srgbClr val="FDC2A5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5-2.</a:t>
            </a:r>
          </a:p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JavaScript程式</a:t>
            </a:r>
          </a:p>
          <a:p>
            <a:pPr indent="-1524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與圖片檔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5. 步驟</a:t>
            </a:r>
          </a:p>
        </p:txBody>
      </p:sp>
      <p:sp>
        <p:nvSpPr>
          <p:cNvPr id="959" name="Shape 959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5-1. Velocity樣板語言與CSS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重要的vm檔案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Velocity樣板語言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重要的CSS檔案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5-2. 圖片與JavaScript檔案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5. 實作!</a:t>
            </a:r>
          </a:p>
        </p:txBody>
      </p:sp>
      <p:sp>
        <p:nvSpPr>
          <p:cNvPr id="960" name="Shape 96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7432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465"/>
              <a:buFont typeface="Source Sans Pro"/>
              <a:buNone/>
            </a:pPr>
            <a:r>
              <a:rPr b="0" i="0" lang="zh-TW" sz="43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Apache Solr</a:t>
            </a:r>
            <a:br>
              <a:rPr b="0" i="0" lang="zh-TW" sz="432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18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http://lucene.apache.org/solr/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822959" y="1845734"/>
            <a:ext cx="7543801" cy="2590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Apache基金會的開放原始碼全文檢索引擎(full text search engine)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2010年正式併入Lucene計劃中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Solr是基於Lucene全文檢索引擎為核心，再加入更多功能與API，方便與各種系統整合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具備企業級的規模與功能，成為眾多系統檢索的核心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●"/>
            </a:pPr>
            <a:r>
              <a:rPr b="0" i="0" lang="zh-TW" sz="20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http://wiki.apache.org/solr/PublicServers</a:t>
            </a: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6221" y="4770967"/>
            <a:ext cx="837809" cy="6190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7278261" y="5527675"/>
            <a:ext cx="1151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美國白宮</a:t>
            </a: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5646" y="4770967"/>
            <a:ext cx="942881" cy="5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1041399" y="5461000"/>
            <a:ext cx="1151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美國線上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228444" y="5527675"/>
            <a:ext cx="1151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開源論壇</a:t>
            </a: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92529" y="4842404"/>
            <a:ext cx="1885761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STOR" id="183" name="Shape 1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19137" y="4660111"/>
            <a:ext cx="606380" cy="77416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5283200" y="5527675"/>
            <a:ext cx="16782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學術資料庫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Velocity樣板語言與CSS</a:t>
            </a:r>
          </a:p>
        </p:txBody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[solr]\PRACTICE\5-1\open_velocity.bat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資料夾位置：[solr]\example\solr\collection1\conf\velocity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Velocity樣板語言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Apache Velocity Project</a:t>
            </a:r>
            <a:b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https://velocity.apache.org/engine/releases/velocity-1.5/user-guide.html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專注於顯示資料使用的樣板語言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檔案副檔名是 .vm，需要用Notepad++開啟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67" name="Shape 96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968" name="Shape 968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5-1.</a:t>
            </a:r>
          </a:p>
        </p:txBody>
      </p:sp>
      <p:pic>
        <p:nvPicPr>
          <p:cNvPr descr="bat" id="969" name="Shape 9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重要的vm檔案</a:t>
            </a:r>
          </a:p>
        </p:txBody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head.vm：載入JavaScript / CSS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menu.vm：選單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header.vm：標頭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query_form.vm：檢索欄位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facet_fields.vm：層面檢索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richtext_doc.vm：顯示結果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richtext_fields.vm：顯示結果記錄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richtext_similar.vm：顯示相關記錄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footer.vm：結尾</a:t>
            </a:r>
          </a:p>
        </p:txBody>
      </p:sp>
      <p:sp>
        <p:nvSpPr>
          <p:cNvPr id="977" name="Shape 97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vm檔案與版面的對應</a:t>
            </a:r>
          </a:p>
        </p:txBody>
      </p:sp>
      <p:sp>
        <p:nvSpPr>
          <p:cNvPr id="984" name="Shape 984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985" name="Shape 9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377" y="1846263"/>
            <a:ext cx="6161696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Shape 986"/>
          <p:cNvSpPr/>
          <p:nvPr/>
        </p:nvSpPr>
        <p:spPr>
          <a:xfrm>
            <a:off x="1513377" y="1846263"/>
            <a:ext cx="6161696" cy="20911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Shape 987"/>
          <p:cNvSpPr/>
          <p:nvPr/>
        </p:nvSpPr>
        <p:spPr>
          <a:xfrm>
            <a:off x="3390563" y="2103929"/>
            <a:ext cx="2362874" cy="49361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3487667" y="2629912"/>
            <a:ext cx="2087745" cy="28322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1642683" y="3163986"/>
            <a:ext cx="1294726" cy="2705002"/>
          </a:xfrm>
          <a:prstGeom prst="roundRect">
            <a:avLst>
              <a:gd fmla="val 541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2994053" y="3163986"/>
            <a:ext cx="4681020" cy="2705002"/>
          </a:xfrm>
          <a:prstGeom prst="roundRect">
            <a:avLst>
              <a:gd fmla="val 559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Shape 991"/>
          <p:cNvSpPr/>
          <p:nvPr/>
        </p:nvSpPr>
        <p:spPr>
          <a:xfrm>
            <a:off x="3091158" y="3722336"/>
            <a:ext cx="2840304" cy="1998733"/>
          </a:xfrm>
          <a:prstGeom prst="roundRect">
            <a:avLst>
              <a:gd fmla="val 411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331773" y="2139489"/>
            <a:ext cx="1310910" cy="433699"/>
          </a:xfrm>
          <a:prstGeom prst="wedgeRoundRectCallout">
            <a:avLst>
              <a:gd fmla="val 52630" name="adj1"/>
              <a:gd fmla="val -79570" name="adj2"/>
              <a:gd fmla="val 16667" name="adj3"/>
            </a:avLst>
          </a:prstGeom>
          <a:gradFill>
            <a:gsLst>
              <a:gs pos="0">
                <a:srgbClr val="D69E93"/>
              </a:gs>
              <a:gs pos="45000">
                <a:srgbClr val="DDAEA5"/>
              </a:gs>
              <a:gs pos="100000">
                <a:srgbClr val="E6B5AA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menu.vm</a:t>
            </a:r>
          </a:p>
        </p:txBody>
      </p:sp>
      <p:sp>
        <p:nvSpPr>
          <p:cNvPr id="993" name="Shape 993"/>
          <p:cNvSpPr/>
          <p:nvPr/>
        </p:nvSpPr>
        <p:spPr>
          <a:xfrm>
            <a:off x="5931461" y="2103929"/>
            <a:ext cx="1488935" cy="433699"/>
          </a:xfrm>
          <a:prstGeom prst="wedgeRoundRectCallout">
            <a:avLst>
              <a:gd fmla="val -64316" name="adj1"/>
              <a:gd fmla="val -7796" name="adj2"/>
              <a:gd fmla="val 16667" name="adj3"/>
            </a:avLst>
          </a:prstGeom>
          <a:gradFill>
            <a:gsLst>
              <a:gs pos="0">
                <a:srgbClr val="D69E93"/>
              </a:gs>
              <a:gs pos="45000">
                <a:srgbClr val="DDAEA5"/>
              </a:gs>
              <a:gs pos="100000">
                <a:srgbClr val="E6B5AA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header.vm</a:t>
            </a:r>
          </a:p>
        </p:txBody>
      </p:sp>
      <p:sp>
        <p:nvSpPr>
          <p:cNvPr id="994" name="Shape 994"/>
          <p:cNvSpPr/>
          <p:nvPr/>
        </p:nvSpPr>
        <p:spPr>
          <a:xfrm>
            <a:off x="5931461" y="2621820"/>
            <a:ext cx="2366233" cy="433699"/>
          </a:xfrm>
          <a:prstGeom prst="wedgeRoundRectCallout">
            <a:avLst>
              <a:gd fmla="val -64316" name="adj1"/>
              <a:gd fmla="val -7796" name="adj2"/>
              <a:gd fmla="val 16667" name="adj3"/>
            </a:avLst>
          </a:prstGeom>
          <a:gradFill>
            <a:gsLst>
              <a:gs pos="0">
                <a:srgbClr val="D69E93"/>
              </a:gs>
              <a:gs pos="45000">
                <a:srgbClr val="DDAEA5"/>
              </a:gs>
              <a:gs pos="100000">
                <a:srgbClr val="E6B5AA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query_form.vm</a:t>
            </a:r>
          </a:p>
        </p:txBody>
      </p:sp>
      <p:sp>
        <p:nvSpPr>
          <p:cNvPr id="995" name="Shape 995"/>
          <p:cNvSpPr/>
          <p:nvPr/>
        </p:nvSpPr>
        <p:spPr>
          <a:xfrm>
            <a:off x="134123" y="5287370"/>
            <a:ext cx="2366233" cy="433699"/>
          </a:xfrm>
          <a:prstGeom prst="wedgeRoundRectCallout">
            <a:avLst>
              <a:gd fmla="val 36815" name="adj1"/>
              <a:gd fmla="val -95271" name="adj2"/>
              <a:gd fmla="val 16667" name="adj3"/>
            </a:avLst>
          </a:prstGeom>
          <a:gradFill>
            <a:gsLst>
              <a:gs pos="0">
                <a:srgbClr val="D69E93"/>
              </a:gs>
              <a:gs pos="45000">
                <a:srgbClr val="DDAEA5"/>
              </a:gs>
              <a:gs pos="100000">
                <a:srgbClr val="E6B5AA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facet_fields.vm</a:t>
            </a:r>
          </a:p>
        </p:txBody>
      </p:sp>
      <p:sp>
        <p:nvSpPr>
          <p:cNvPr id="996" name="Shape 996"/>
          <p:cNvSpPr/>
          <p:nvPr/>
        </p:nvSpPr>
        <p:spPr>
          <a:xfrm>
            <a:off x="6777767" y="4323953"/>
            <a:ext cx="2366233" cy="433699"/>
          </a:xfrm>
          <a:prstGeom prst="wedgeRoundRectCallout">
            <a:avLst>
              <a:gd fmla="val -38828" name="adj1"/>
              <a:gd fmla="val -99757" name="adj2"/>
              <a:gd fmla="val 16667" name="adj3"/>
            </a:avLst>
          </a:prstGeom>
          <a:gradFill>
            <a:gsLst>
              <a:gs pos="0">
                <a:srgbClr val="D69E93"/>
              </a:gs>
              <a:gs pos="45000">
                <a:srgbClr val="DDAEA5"/>
              </a:gs>
              <a:gs pos="100000">
                <a:srgbClr val="E6B5AA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richtext_doc.vm</a:t>
            </a:r>
          </a:p>
        </p:txBody>
      </p:sp>
      <p:sp>
        <p:nvSpPr>
          <p:cNvPr id="997" name="Shape 997"/>
          <p:cNvSpPr/>
          <p:nvPr/>
        </p:nvSpPr>
        <p:spPr>
          <a:xfrm>
            <a:off x="4909230" y="5148267"/>
            <a:ext cx="2366233" cy="433699"/>
          </a:xfrm>
          <a:prstGeom prst="wedgeRoundRectCallout">
            <a:avLst>
              <a:gd fmla="val -35950" name="adj1"/>
              <a:gd fmla="val -95271" name="adj2"/>
              <a:gd fmla="val 16667" name="adj3"/>
            </a:avLst>
          </a:prstGeom>
          <a:gradFill>
            <a:gsLst>
              <a:gs pos="0">
                <a:srgbClr val="D69E93"/>
              </a:gs>
              <a:gs pos="45000">
                <a:srgbClr val="DDAEA5"/>
              </a:gs>
              <a:gs pos="100000">
                <a:srgbClr val="E6B5AA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richtext_fields.vm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Velocity樣板語言</a:t>
            </a:r>
          </a:p>
        </p:txBody>
      </p:sp>
      <p:sp>
        <p:nvSpPr>
          <p:cNvPr id="1004" name="Shape 1004"/>
          <p:cNvSpPr txBox="1"/>
          <p:nvPr>
            <p:ph idx="1" type="body"/>
          </p:nvPr>
        </p:nvSpPr>
        <p:spPr>
          <a:xfrm>
            <a:off x="154093" y="1879600"/>
            <a:ext cx="7543801" cy="2531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2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#開頭：vm語法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2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一般內容顯示</a:t>
            </a:r>
          </a:p>
        </p:txBody>
      </p:sp>
      <p:pic>
        <p:nvPicPr>
          <p:cNvPr id="1005" name="Shape 1005"/>
          <p:cNvPicPr preferRelativeResize="0"/>
          <p:nvPr/>
        </p:nvPicPr>
        <p:blipFill rotWithShape="1">
          <a:blip r:embed="rId3">
            <a:alphaModFix/>
          </a:blip>
          <a:srcRect b="0" l="0" r="13379" t="0"/>
          <a:stretch/>
        </p:blipFill>
        <p:spPr>
          <a:xfrm>
            <a:off x="3172680" y="1747396"/>
            <a:ext cx="5914294" cy="4591443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Shape 1006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007" name="Shape 1007"/>
          <p:cNvSpPr/>
          <p:nvPr/>
        </p:nvSpPr>
        <p:spPr>
          <a:xfrm>
            <a:off x="4025001" y="1760938"/>
            <a:ext cx="1639200" cy="372791"/>
          </a:xfrm>
          <a:prstGeom prst="wedgeRoundRectCallout">
            <a:avLst>
              <a:gd fmla="val -62256" name="adj1"/>
              <a:gd fmla="val 80669" name="adj2"/>
              <a:gd fmla="val 16667" name="adj3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#*：註解開頭</a:t>
            </a:r>
          </a:p>
        </p:txBody>
      </p:sp>
      <p:sp>
        <p:nvSpPr>
          <p:cNvPr id="1008" name="Shape 1008"/>
          <p:cNvSpPr/>
          <p:nvPr/>
        </p:nvSpPr>
        <p:spPr>
          <a:xfrm>
            <a:off x="1299952" y="3010515"/>
            <a:ext cx="1818693" cy="372791"/>
          </a:xfrm>
          <a:prstGeom prst="wedgeRoundRectCallout">
            <a:avLst>
              <a:gd fmla="val 84098" name="adj1"/>
              <a:gd fmla="val -73769" name="adj2"/>
              <a:gd fmla="val 16667" name="adj3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*#：註解結尾</a:t>
            </a:r>
          </a:p>
        </p:txBody>
      </p:sp>
      <p:sp>
        <p:nvSpPr>
          <p:cNvPr id="1009" name="Shape 1009"/>
          <p:cNvSpPr/>
          <p:nvPr/>
        </p:nvSpPr>
        <p:spPr>
          <a:xfrm>
            <a:off x="1092575" y="3501968"/>
            <a:ext cx="2080105" cy="372791"/>
          </a:xfrm>
          <a:prstGeom prst="wedgeRoundRectCallout">
            <a:avLst>
              <a:gd fmla="val 79913" name="adj1"/>
              <a:gd fmla="val -41973" name="adj2"/>
              <a:gd fmla="val 16667" name="adj3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#set(): 設定變數</a:t>
            </a:r>
          </a:p>
        </p:txBody>
      </p:sp>
      <p:sp>
        <p:nvSpPr>
          <p:cNvPr id="1010" name="Shape 1010"/>
          <p:cNvSpPr/>
          <p:nvPr/>
        </p:nvSpPr>
        <p:spPr>
          <a:xfrm>
            <a:off x="822960" y="4097673"/>
            <a:ext cx="2080105" cy="372791"/>
          </a:xfrm>
          <a:prstGeom prst="wedgeRoundRectCallout">
            <a:avLst>
              <a:gd fmla="val 86426" name="adj1"/>
              <a:gd fmla="val -46515" name="adj2"/>
              <a:gd fmla="val 16667" name="adj3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#if(): 條件判斷</a:t>
            </a:r>
          </a:p>
        </p:txBody>
      </p:sp>
      <p:sp>
        <p:nvSpPr>
          <p:cNvPr id="1011" name="Shape 1011"/>
          <p:cNvSpPr/>
          <p:nvPr/>
        </p:nvSpPr>
        <p:spPr>
          <a:xfrm>
            <a:off x="512844" y="5542048"/>
            <a:ext cx="2301085" cy="372791"/>
          </a:xfrm>
          <a:prstGeom prst="wedgeRoundRectCallout">
            <a:avLst>
              <a:gd fmla="val 86426" name="adj1"/>
              <a:gd fmla="val -46515" name="adj2"/>
              <a:gd fmla="val 16667" name="adj3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#end: 條件判斷結束</a:t>
            </a:r>
          </a:p>
        </p:txBody>
      </p:sp>
      <p:sp>
        <p:nvSpPr>
          <p:cNvPr id="1012" name="Shape 1012"/>
          <p:cNvSpPr/>
          <p:nvPr/>
        </p:nvSpPr>
        <p:spPr>
          <a:xfrm>
            <a:off x="1169245" y="4788495"/>
            <a:ext cx="1733820" cy="566576"/>
          </a:xfrm>
          <a:prstGeom prst="wedgeRoundRectCallout">
            <a:avLst>
              <a:gd fmla="val 101368" name="adj1"/>
              <a:gd fmla="val -24047" name="adj2"/>
              <a:gd fmla="val 16667" name="adj3"/>
            </a:avLst>
          </a:prstGeom>
          <a:gradFill>
            <a:gsLst>
              <a:gs pos="0">
                <a:srgbClr val="D5D1AD"/>
              </a:gs>
              <a:gs pos="45000">
                <a:srgbClr val="DDDBBB"/>
              </a:gs>
              <a:gs pos="100000">
                <a:srgbClr val="E5E1C0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直接顯示的</a:t>
            </a:r>
          </a:p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HTML標籤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重要的CSS檔案</a:t>
            </a:r>
          </a:p>
        </p:txBody>
      </p:sp>
      <p:sp>
        <p:nvSpPr>
          <p:cNvPr id="1019" name="Shape 1019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[solr]\PRACTICE\5-1\edit_main.css.bat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CSS：設定網頁樣式的程式語言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main.css</a:t>
            </a: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：主要控制網站的CSS檔案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教學用Solr額外採用了</a:t>
            </a:r>
            <a:b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Semantic UI作為設計</a:t>
            </a:r>
            <a:b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工具庫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使用教學 </a:t>
            </a:r>
            <a:b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http://semantic-ui.com/</a:t>
            </a:r>
          </a:p>
        </p:txBody>
      </p:sp>
      <p:sp>
        <p:nvSpPr>
          <p:cNvPr id="1020" name="Shape 1020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1021" name="Shape 1021"/>
          <p:cNvGrpSpPr/>
          <p:nvPr/>
        </p:nvGrpSpPr>
        <p:grpSpPr>
          <a:xfrm>
            <a:off x="5105399" y="3312072"/>
            <a:ext cx="3743325" cy="3007953"/>
            <a:chOff x="4594225" y="2900576"/>
            <a:chExt cx="4254500" cy="3418708"/>
          </a:xfrm>
        </p:grpSpPr>
        <p:pic>
          <p:nvPicPr>
            <p:cNvPr id="1022" name="Shape 10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94225" y="2900576"/>
              <a:ext cx="4254500" cy="34187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3" name="Shape 1023"/>
            <p:cNvSpPr/>
            <p:nvPr/>
          </p:nvSpPr>
          <p:spPr>
            <a:xfrm>
              <a:off x="5384800" y="4699000"/>
              <a:ext cx="977900" cy="1044505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bat" id="1024" name="Shape 10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圖片與JavaScript檔案</a:t>
            </a:r>
          </a:p>
        </p:txBody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[solr]\PRACTICE\5-2\open_webapp.bat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資料夾位置：[solr]\example\solr-webapp\webapp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[solr]\PRACTICE\5-2\open_img.bat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檔案位置與網址的關係：以library-logo-small.png為例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檔案位置：[solr]\example\solr-webapp\webapp</a:t>
            </a: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\img\library-logo-small.png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網址：http://localhost:8983/solr</a:t>
            </a:r>
            <a:r>
              <a:rPr b="0" i="0" lang="zh-TW" sz="20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/img/library-logo-small.png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2" name="Shape 103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033" name="Shape 1033"/>
          <p:cNvSpPr txBox="1"/>
          <p:nvPr>
            <p:ph idx="2" type="body"/>
          </p:nvPr>
        </p:nvSpPr>
        <p:spPr>
          <a:xfrm>
            <a:off x="822325" y="282574"/>
            <a:ext cx="7543800" cy="73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108000" rIns="0" wrap="square" tIns="45700">
            <a:noAutofit/>
          </a:bodyPr>
          <a:lstStyle/>
          <a:p>
            <a:pPr indent="-1841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29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STEP 5-2.</a:t>
            </a:r>
          </a:p>
        </p:txBody>
      </p:sp>
      <p:pic>
        <p:nvPicPr>
          <p:cNvPr id="1034" name="Shape 10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3806" y="5176574"/>
            <a:ext cx="1576388" cy="1576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Shape 1035"/>
          <p:cNvGrpSpPr/>
          <p:nvPr/>
        </p:nvGrpSpPr>
        <p:grpSpPr>
          <a:xfrm>
            <a:off x="6896100" y="476293"/>
            <a:ext cx="1747794" cy="1218551"/>
            <a:chOff x="6896100" y="476293"/>
            <a:chExt cx="1747794" cy="1218551"/>
          </a:xfrm>
        </p:grpSpPr>
        <p:sp>
          <p:nvSpPr>
            <p:cNvPr id="1036" name="Shape 1036"/>
            <p:cNvSpPr/>
            <p:nvPr/>
          </p:nvSpPr>
          <p:spPr>
            <a:xfrm>
              <a:off x="6896100" y="929639"/>
              <a:ext cx="1021253" cy="493467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07B00"/>
                </a:gs>
                <a:gs pos="34000">
                  <a:srgbClr val="EE7B00"/>
                </a:gs>
                <a:gs pos="70000">
                  <a:srgbClr val="F77E00"/>
                </a:gs>
                <a:gs pos="100000">
                  <a:srgbClr val="EE83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44450" rotWithShape="0" algn="br" dir="27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-1143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b="1" i="0" lang="zh-TW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實作!</a:t>
              </a:r>
            </a:p>
          </p:txBody>
        </p:sp>
        <p:pic>
          <p:nvPicPr>
            <p:cNvPr descr="man,black,account,male,person,people,profile,human,member,user" id="1037" name="Shape 10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25344" y="476293"/>
              <a:ext cx="1218550" cy="1218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at" id="1038" name="Shape 10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397" y="1845734"/>
            <a:ext cx="665653" cy="6656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" id="1039" name="Shape 10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397" y="2670389"/>
            <a:ext cx="665653" cy="66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Shape 10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525" y="2156093"/>
            <a:ext cx="2416425" cy="2722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Shape 1046"/>
          <p:cNvSpPr txBox="1"/>
          <p:nvPr>
            <p:ph type="title"/>
          </p:nvPr>
        </p:nvSpPr>
        <p:spPr>
          <a:xfrm>
            <a:off x="1830410" y="286604"/>
            <a:ext cx="6536349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 5. 實作!</a:t>
            </a:r>
          </a:p>
        </p:txBody>
      </p:sp>
      <p:sp>
        <p:nvSpPr>
          <p:cNvPr id="1047" name="Shape 1047"/>
          <p:cNvSpPr txBox="1"/>
          <p:nvPr>
            <p:ph idx="2" type="body"/>
          </p:nvPr>
        </p:nvSpPr>
        <p:spPr>
          <a:xfrm>
            <a:off x="4243388" y="2047876"/>
            <a:ext cx="4566285" cy="40819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5-2. 替換標題圖片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[solr]\PRACTICE\5-2</a:t>
            </a:r>
            <a:b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sng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\open_img.bat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圖示 </a:t>
            </a:r>
            <a:r>
              <a:rPr b="0" i="0" lang="zh-TW" sz="20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http://findicons.com/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照片 </a:t>
            </a:r>
            <a:r>
              <a:rPr b="0" i="0" lang="zh-TW" sz="20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http://pixabay.com/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圖片截圖跟簡單編輯 FastStone Capture</a:t>
            </a:r>
            <a:b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20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http://j.mp/20150501-fs</a:t>
            </a:r>
          </a:p>
          <a:p>
            <a:pPr indent="-185928" lvl="2" marL="56692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1600" u="sng" cap="none" strike="noStrike">
              <a:solidFill>
                <a:srgbClr val="3F739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8" name="Shape 1048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049" name="Shape 1049"/>
          <p:cNvSpPr/>
          <p:nvPr/>
        </p:nvSpPr>
        <p:spPr>
          <a:xfrm>
            <a:off x="509222" y="4547504"/>
            <a:ext cx="1819073" cy="1429966"/>
          </a:xfrm>
          <a:prstGeom prst="cloudCallout">
            <a:avLst>
              <a:gd fmla="val 17976" name="adj1"/>
              <a:gd fmla="val -86693" name="adj2"/>
            </a:avLst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Shape 1050"/>
          <p:cNvSpPr/>
          <p:nvPr/>
        </p:nvSpPr>
        <p:spPr>
          <a:xfrm>
            <a:off x="2212731" y="2047875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2566172" y="2317378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2568320" y="2522165"/>
            <a:ext cx="661887" cy="409575"/>
          </a:xfrm>
          <a:prstGeom prst="ellipse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Shape 1053"/>
          <p:cNvSpPr txBox="1"/>
          <p:nvPr/>
        </p:nvSpPr>
        <p:spPr>
          <a:xfrm>
            <a:off x="1549228" y="2019090"/>
            <a:ext cx="2498381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我會CSS我超強！</a:t>
            </a:r>
          </a:p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但很多人不會</a:t>
            </a:r>
          </a:p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，我知道…</a:t>
            </a:r>
          </a:p>
        </p:txBody>
      </p:sp>
      <p:pic>
        <p:nvPicPr>
          <p:cNvPr descr="prettiness" id="1054" name="Shape 10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158" y="4478476"/>
            <a:ext cx="1218550" cy="12185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,black,account,male,person,people,profile,human,member,user" id="1055" name="Shape 10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9158" y="476293"/>
            <a:ext cx="1218550" cy="121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作業說明</a:t>
            </a:r>
          </a:p>
        </p:txBody>
      </p:sp>
      <p:sp>
        <p:nvSpPr>
          <p:cNvPr id="1061" name="Shape 1061"/>
          <p:cNvSpPr txBox="1"/>
          <p:nvPr>
            <p:ph idx="1" type="body"/>
          </p:nvPr>
        </p:nvSpPr>
        <p:spPr>
          <a:xfrm>
            <a:off x="822959" y="1693334"/>
            <a:ext cx="7543800" cy="4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個人作業：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請以隨身碟保存您的Solr系統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完成等級：</a:t>
            </a:r>
          </a:p>
          <a:p>
            <a:pPr indent="-467868" lvl="1" marL="65836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照講義地建置了Solr系統、匯入了資料與修改了網頁標題</a:t>
            </a:r>
          </a:p>
          <a:p>
            <a:pPr indent="-467868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規劃主題建置資料，並且資料超過500筆以上</a:t>
            </a:r>
          </a:p>
          <a:p>
            <a:pPr indent="-467868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修改了資料欄位與層面檢索</a:t>
            </a:r>
          </a:p>
          <a:p>
            <a:pPr indent="-467868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000" u="none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大幅度地調整了系統版面</a:t>
            </a:r>
          </a:p>
          <a:p>
            <a:pPr indent="-467868" lvl="1" marL="65836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Source Sans Pro"/>
              <a:buAutoNum type="arabicPeriod"/>
            </a:pPr>
            <a:r>
              <a:rPr b="0" i="0" lang="zh-TW" sz="2000" u="none" cap="none" strike="noStrike">
                <a:solidFill>
                  <a:srgbClr val="3F739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找出講義沒提及的功能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作業呈現：</a:t>
            </a:r>
            <a:r>
              <a:rPr b="1" i="0" lang="zh-TW" sz="2400" u="none" cap="none" strike="noStrike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5/22(五)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以隨身碟儲存系統，帶到教師電腦來展示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20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展示重點：收錄資料主題、講義之外的系統調整</a:t>
            </a:r>
          </a:p>
        </p:txBody>
      </p:sp>
      <p:sp>
        <p:nvSpPr>
          <p:cNvPr id="1062" name="Shape 106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/>
          <p:nvPr>
            <p:ph type="title"/>
          </p:nvPr>
        </p:nvSpPr>
        <p:spPr>
          <a:xfrm>
            <a:off x="822960" y="929639"/>
            <a:ext cx="7543800" cy="8077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參考資料</a:t>
            </a:r>
          </a:p>
        </p:txBody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張錦堂（2011年10月27日）。全文檢索伺服器Solr初探。</a:t>
            </a:r>
            <a:r>
              <a:rPr b="0" i="1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中央研究院計算中心通訊電子報</a:t>
            </a: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。上網日期：2014年12月15日，檢自：</a:t>
            </a:r>
            <a:r>
              <a:rPr b="0" i="0" lang="zh-TW" sz="24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http://newsletter.ascc.sinica.edu.tw/news/read_news.php?nid=2288</a:t>
            </a: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Apache Software Foundation. (2007). Velocity User Guide. </a:t>
            </a:r>
            <a:r>
              <a:rPr b="0" i="1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Apache Velocity</a:t>
            </a: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Retrieved December 16, 2014, from </a:t>
            </a:r>
            <a:r>
              <a:rPr b="0" i="0" lang="zh-TW" sz="2400" u="sng" cap="none" strike="noStrike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https://velocity.apache.org/engine/releases/velocity-1.5/user-guide.html</a:t>
            </a:r>
            <a:r>
              <a:rPr b="0" i="0" lang="zh-TW" sz="24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69" name="Shape 1069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2286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Source Sans Pro"/>
              <a:buNone/>
            </a:pPr>
            <a:r>
              <a:rPr b="0" i="0" lang="zh-TW" sz="3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報告完畢</a:t>
            </a:r>
          </a:p>
        </p:txBody>
      </p:sp>
      <p:pic>
        <p:nvPicPr>
          <p:cNvPr id="1075" name="Shape 10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" r="50621" t="0"/>
          <a:stretch/>
        </p:blipFill>
        <p:spPr>
          <a:xfrm>
            <a:off x="3232151" y="89109"/>
            <a:ext cx="5885724" cy="6667291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 txBox="1"/>
          <p:nvPr>
            <p:ph idx="2" type="body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952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rPr b="0" i="0" lang="zh-TW" sz="15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你也可以快速建立</a:t>
            </a:r>
            <a:br>
              <a:rPr b="0" i="0" lang="zh-TW" sz="15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0" i="0" lang="zh-TW" sz="15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全文搜尋引擎！</a:t>
            </a:r>
          </a:p>
        </p:txBody>
      </p:sp>
      <p:sp>
        <p:nvSpPr>
          <p:cNvPr id="1077" name="Shape 1077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Solr特色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2000"/>
              <a:buFont typeface="Arial"/>
              <a:buChar char="•"/>
            </a:pPr>
            <a:r>
              <a:rPr b="0" i="0" lang="zh-TW" sz="204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使用XML設定檔定義資料的Schema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7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可設定資料類別(int, string, text general)、多值、唯一值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2000"/>
              <a:buFont typeface="Arial"/>
              <a:buChar char="•"/>
            </a:pPr>
            <a:r>
              <a:rPr b="0" i="0" lang="zh-TW" sz="204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擴充Lucene的查詢語法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7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可指定欄位檢索、布林邏輯、函式計算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2000"/>
              <a:buFont typeface="Arial"/>
              <a:buChar char="•"/>
            </a:pPr>
            <a:r>
              <a:rPr b="0" i="0" lang="zh-TW" sz="204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使用XML設定檔調整文件匯入分析器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7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設定斷詞分析(tokenize)與過濾(字幹處理、停用字)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2000"/>
              <a:buFont typeface="Arial"/>
              <a:buNone/>
            </a:pPr>
            <a:r>
              <a:t/>
            </a:r>
            <a:endParaRPr b="0" i="0" sz="204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Shape 191"/>
          <p:cNvSpPr txBox="1"/>
          <p:nvPr>
            <p:ph idx="2" type="body"/>
          </p:nvPr>
        </p:nvSpPr>
        <p:spPr>
          <a:xfrm>
            <a:off x="4663440" y="1845736"/>
            <a:ext cx="370332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2000"/>
              <a:buFont typeface="Arial"/>
              <a:buChar char="•"/>
            </a:pPr>
            <a:r>
              <a:rPr b="0" i="0" lang="zh-TW" sz="204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擴充搜尋功能API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7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層面分類搜尋及縮小範圍過濾功能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7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地理空間資料搜尋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2000"/>
              <a:buFont typeface="Arial"/>
              <a:buChar char="•"/>
            </a:pPr>
            <a:r>
              <a:rPr b="0" i="0" lang="zh-TW" sz="204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可針對各種文本進行索引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7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JSON, XML, CSV, 文字檔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7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搭配Apache Tika可對PDF, WORD, HTML進行索引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7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可從本機磁碟、HTTP來源、資料庫進行索引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2000"/>
              <a:buFont typeface="Arial"/>
              <a:buChar char="•"/>
            </a:pPr>
            <a:r>
              <a:rPr b="0" i="0" lang="zh-TW" sz="204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SolrCloud可建立集叢，進行跨伺服器的分散式搜尋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7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搜尋結果快取與搜尋效能最佳化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zh-TW" sz="17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增量式更新及索引複製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17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170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2000"/>
              <a:buFont typeface="Arial"/>
              <a:buNone/>
            </a:pPr>
            <a:r>
              <a:t/>
            </a:r>
            <a:endParaRPr b="0" i="0" sz="2040" u="none" cap="none" strike="noStrik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93" name="Shape 193"/>
          <p:cNvSpPr/>
          <p:nvPr/>
        </p:nvSpPr>
        <p:spPr>
          <a:xfrm>
            <a:off x="0" y="6609467"/>
            <a:ext cx="78232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0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http://newsletter.ascc.sinica.edu.tw/news/read_news.php?nid=2288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5979051" y="4402667"/>
            <a:ext cx="3028762" cy="1900856"/>
          </a:xfrm>
          <a:prstGeom prst="wedgeRoundRectCallout">
            <a:avLst>
              <a:gd fmla="val -57126" name="adj1"/>
              <a:gd fmla="val -44456" name="adj2"/>
              <a:gd fmla="val 16667" name="adj3"/>
            </a:avLst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-30480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Source Sans Pro"/>
              <a:buNone/>
            </a:pPr>
            <a:r>
              <a:rPr b="0" i="0" lang="zh-TW" sz="4800" u="none" cap="none" strike="noStrik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Solr架構</a:t>
            </a:r>
          </a:p>
        </p:txBody>
      </p:sp>
      <p:sp>
        <p:nvSpPr>
          <p:cNvPr id="200" name="Shape 200"/>
          <p:cNvSpPr/>
          <p:nvPr/>
        </p:nvSpPr>
        <p:spPr>
          <a:xfrm>
            <a:off x="1253065" y="3060701"/>
            <a:ext cx="1710267" cy="134196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Solr</a:t>
            </a:r>
          </a:p>
        </p:txBody>
      </p:sp>
      <p:sp>
        <p:nvSpPr>
          <p:cNvPr id="201" name="Shape 201"/>
          <p:cNvSpPr/>
          <p:nvPr/>
        </p:nvSpPr>
        <p:spPr>
          <a:xfrm>
            <a:off x="1473199" y="3657600"/>
            <a:ext cx="1270000" cy="524934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5875">
            <a:solidFill>
              <a:srgbClr val="A65F0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Apache Lucene</a:t>
            </a:r>
          </a:p>
        </p:txBody>
      </p:sp>
      <p:sp>
        <p:nvSpPr>
          <p:cNvPr id="202" name="Shape 202"/>
          <p:cNvSpPr/>
          <p:nvPr/>
        </p:nvSpPr>
        <p:spPr>
          <a:xfrm>
            <a:off x="3725331" y="3060701"/>
            <a:ext cx="2150535" cy="440266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5875">
            <a:solidFill>
              <a:srgbClr val="8D895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RESTful API</a:t>
            </a:r>
          </a:p>
        </p:txBody>
      </p:sp>
      <p:sp>
        <p:nvSpPr>
          <p:cNvPr id="203" name="Shape 203"/>
          <p:cNvSpPr/>
          <p:nvPr/>
        </p:nvSpPr>
        <p:spPr>
          <a:xfrm>
            <a:off x="3725332" y="3962401"/>
            <a:ext cx="2150535" cy="44026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34913"/>
              </a:gs>
              <a:gs pos="34000">
                <a:srgbClr val="C24B17"/>
              </a:gs>
              <a:gs pos="70000">
                <a:srgbClr val="C84A14"/>
              </a:gs>
              <a:gs pos="100000">
                <a:srgbClr val="C45524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  <a:effectLst>
            <a:outerShdw blurRad="44450" rotWithShape="0" algn="br" dir="2700000" dist="25400">
              <a:srgbClr val="000000">
                <a:alpha val="6000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Search UI</a:t>
            </a:r>
          </a:p>
        </p:txBody>
      </p:sp>
      <p:sp>
        <p:nvSpPr>
          <p:cNvPr id="204" name="Shape 204"/>
          <p:cNvSpPr/>
          <p:nvPr/>
        </p:nvSpPr>
        <p:spPr>
          <a:xfrm>
            <a:off x="1253064" y="4682067"/>
            <a:ext cx="1710267" cy="440266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5875">
            <a:solidFill>
              <a:srgbClr val="8D895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Admin</a:t>
            </a:r>
          </a:p>
        </p:txBody>
      </p:sp>
      <p:pic>
        <p:nvPicPr>
          <p:cNvPr descr="http://files.softicons.com/download/object-icons/boxes-2-icons-by-gurato/png/512/System.png"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3820" y="2703777"/>
            <a:ext cx="1152266" cy="11522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Shape 206"/>
          <p:cNvCxnSpPr>
            <a:stCxn id="200" idx="3"/>
            <a:endCxn id="202" idx="1"/>
          </p:cNvCxnSpPr>
          <p:nvPr/>
        </p:nvCxnSpPr>
        <p:spPr>
          <a:xfrm flipH="1" rot="10800000">
            <a:off x="2963332" y="3280784"/>
            <a:ext cx="762000" cy="4509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7" name="Shape 207"/>
          <p:cNvCxnSpPr>
            <a:stCxn id="200" idx="3"/>
            <a:endCxn id="203" idx="1"/>
          </p:cNvCxnSpPr>
          <p:nvPr/>
        </p:nvCxnSpPr>
        <p:spPr>
          <a:xfrm>
            <a:off x="2963332" y="3731684"/>
            <a:ext cx="762000" cy="4509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208" name="Shape 208"/>
          <p:cNvCxnSpPr>
            <a:stCxn id="202" idx="3"/>
            <a:endCxn id="205" idx="1"/>
          </p:cNvCxnSpPr>
          <p:nvPr/>
        </p:nvCxnSpPr>
        <p:spPr>
          <a:xfrm flipH="1" rot="10800000">
            <a:off x="5875866" y="3279934"/>
            <a:ext cx="987900" cy="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lg" w="lg" type="triangle"/>
            <a:tailEnd len="med" w="med" type="none"/>
          </a:ln>
        </p:spPr>
      </p:cxnSp>
      <p:sp>
        <p:nvSpPr>
          <p:cNvPr id="209" name="Shape 209"/>
          <p:cNvSpPr txBox="1"/>
          <p:nvPr/>
        </p:nvSpPr>
        <p:spPr>
          <a:xfrm>
            <a:off x="5979053" y="3403600"/>
            <a:ext cx="8847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調用</a:t>
            </a:r>
          </a:p>
        </p:txBody>
      </p:sp>
      <p:cxnSp>
        <p:nvCxnSpPr>
          <p:cNvPr id="210" name="Shape 210"/>
          <p:cNvCxnSpPr>
            <a:stCxn id="200" idx="2"/>
            <a:endCxn id="204" idx="0"/>
          </p:cNvCxnSpPr>
          <p:nvPr/>
        </p:nvCxnSpPr>
        <p:spPr>
          <a:xfrm>
            <a:off x="2108199" y="4402667"/>
            <a:ext cx="0" cy="279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211" name="Shape 211"/>
          <p:cNvSpPr txBox="1"/>
          <p:nvPr>
            <p:ph idx="12" type="sldNum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1270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fld id="{00000000-1234-1234-1234-123412341234}" type="slidenum">
              <a:rPr b="0" i="0" lang="zh-TW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12" name="Shape 212"/>
          <p:cNvSpPr/>
          <p:nvPr/>
        </p:nvSpPr>
        <p:spPr>
          <a:xfrm>
            <a:off x="5998282" y="2314418"/>
            <a:ext cx="846307" cy="852522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rystal,xml" id="213" name="Shape 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9051" y="2241648"/>
            <a:ext cx="818615" cy="81861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5463261" y="1780214"/>
            <a:ext cx="19163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2.資料建置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842424" y="4494769"/>
            <a:ext cx="19163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5. 版面修改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694261" y="2630434"/>
            <a:ext cx="28278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3.顯示與搜尋的設定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150023" y="2200167"/>
            <a:ext cx="19163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1. 系統架設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5">
            <a:alphaModFix/>
          </a:blip>
          <a:srcRect b="23828" l="0" r="0" t="0"/>
          <a:stretch/>
        </p:blipFill>
        <p:spPr>
          <a:xfrm>
            <a:off x="6117683" y="4542367"/>
            <a:ext cx="2805849" cy="160294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694261" y="5217067"/>
            <a:ext cx="28278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143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zh-TW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4.資訊檢索的設定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141215 Solr">
  <a:themeElements>
    <a:clrScheme name="自訂 9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3F739B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